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79" r:id="rId3"/>
    <p:sldId id="257" r:id="rId4"/>
    <p:sldId id="280" r:id="rId5"/>
    <p:sldId id="258" r:id="rId6"/>
    <p:sldId id="259" r:id="rId7"/>
    <p:sldId id="260" r:id="rId8"/>
    <p:sldId id="261" r:id="rId9"/>
    <p:sldId id="262" r:id="rId10"/>
    <p:sldId id="263" r:id="rId11"/>
    <p:sldId id="265" r:id="rId12"/>
    <p:sldId id="283" r:id="rId13"/>
    <p:sldId id="288" r:id="rId14"/>
    <p:sldId id="289" r:id="rId15"/>
    <p:sldId id="267" r:id="rId16"/>
    <p:sldId id="284" r:id="rId17"/>
    <p:sldId id="268" r:id="rId18"/>
    <p:sldId id="269" r:id="rId19"/>
    <p:sldId id="270" r:id="rId20"/>
    <p:sldId id="271" r:id="rId21"/>
    <p:sldId id="272" r:id="rId22"/>
    <p:sldId id="285" r:id="rId23"/>
    <p:sldId id="273" r:id="rId24"/>
    <p:sldId id="274" r:id="rId25"/>
    <p:sldId id="275" r:id="rId26"/>
    <p:sldId id="276" r:id="rId27"/>
    <p:sldId id="277" r:id="rId28"/>
    <p:sldId id="278" r:id="rId29"/>
    <p:sldId id="290" r:id="rId30"/>
  </p:sldIdLst>
  <p:sldSz cx="18288000" cy="10287000"/>
  <p:notesSz cx="6858000" cy="9144000"/>
  <p:embeddedFontLst>
    <p:embeddedFont>
      <p:font typeface="Bernoru SemiCondensed" panose="020B0604020202020204" charset="0"/>
      <p:regular r:id="rId32"/>
    </p:embeddedFont>
    <p:embeddedFont>
      <p:font typeface="Canva Sans" panose="020B0604020202020204" charset="0"/>
      <p:regular r:id="rId33"/>
    </p:embeddedFont>
    <p:embeddedFont>
      <p:font typeface="Canva Sans Bold" panose="020B0604020202020204" charset="0"/>
      <p:regular r:id="rId34"/>
    </p:embeddedFont>
    <p:embeddedFont>
      <p:font typeface="Nunito Sans Heavy" panose="020B0604020202020204" charset="0"/>
      <p:regular r:id="rId35"/>
    </p:embeddedFont>
    <p:embeddedFont>
      <p:font typeface="Open Sans" panose="020B0606030504020204" pitchFamily="34" charset="0"/>
      <p:regular r:id="rId36"/>
      <p:bold r:id="rId37"/>
      <p:italic r:id="rId38"/>
      <p:boldItalic r:id="rId39"/>
    </p:embeddedFont>
    <p:embeddedFont>
      <p:font typeface="Open Sans Bold" panose="020B0806030504020204" charset="0"/>
      <p:regular r:id="rId40"/>
    </p:embeddedFont>
    <p:embeddedFont>
      <p:font typeface="Open Sans Light" panose="020B030603050402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28"/>
    <a:srgbClr val="BBD2B6"/>
    <a:srgbClr val="8FB486"/>
    <a:srgbClr val="007033"/>
    <a:srgbClr val="FFFFFF"/>
    <a:srgbClr val="00A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4A012-9205-4B93-B22A-100D588D815E}" v="1661" dt="2024-05-06T18:06:19.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567" autoAdjust="0"/>
  </p:normalViewPr>
  <p:slideViewPr>
    <p:cSldViewPr>
      <p:cViewPr>
        <p:scale>
          <a:sx n="27" d="100"/>
          <a:sy n="27" d="100"/>
        </p:scale>
        <p:origin x="-4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39303-FA37-425E-8FAC-DBDAD3ADC70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CEF74E1-D739-464A-967D-EF1F7A358C84}">
      <dgm:prSet phldrT="[Text]" custT="1"/>
      <dgm:spPr>
        <a:solidFill>
          <a:srgbClr val="8FB486"/>
        </a:solidFill>
      </dgm:spPr>
      <dgm: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Economic Impact</a:t>
          </a:r>
        </a:p>
      </dgm:t>
    </dgm:pt>
    <dgm:pt modelId="{51C7071F-7456-445D-9101-8DA80F88789B}" type="parTrans" cxnId="{BD158F41-E2AD-4AFD-B785-06069935868D}">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372A3FBA-E318-4727-992A-8B4EFA888483}" type="sibTrans" cxnId="{BD158F41-E2AD-4AFD-B785-06069935868D}">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30068A6B-E6E5-48F8-8821-037C4D378305}">
      <dgm:prSet phldrT="[Text]" custT="1"/>
      <dgm:spPr>
        <a:solidFill>
          <a:srgbClr val="005828"/>
        </a:solidFill>
        <a:ln>
          <a:solidFill>
            <a:srgbClr val="8FB486"/>
          </a:solidFill>
        </a:ln>
      </dgm:spPr>
      <dgm:t>
        <a:bodyPr/>
        <a:lstStyle/>
        <a:p>
          <a:r>
            <a:rPr lang="en-US" sz="2200" b="0" dirty="0">
              <a:latin typeface="Open Sans" panose="020B0606030504020204" pitchFamily="34" charset="0"/>
              <a:ea typeface="Open Sans" panose="020B0606030504020204" pitchFamily="34" charset="0"/>
              <a:cs typeface="Open Sans" panose="020B0606030504020204" pitchFamily="34" charset="0"/>
            </a:rPr>
            <a:t>Measures the </a:t>
          </a:r>
          <a:r>
            <a:rPr lang="en-US" sz="2200" b="0" u="sng" dirty="0">
              <a:latin typeface="Open Sans" panose="020B0606030504020204" pitchFamily="34" charset="0"/>
              <a:ea typeface="Open Sans" panose="020B0606030504020204" pitchFamily="34" charset="0"/>
              <a:cs typeface="Open Sans" panose="020B0606030504020204" pitchFamily="34" charset="0"/>
            </a:rPr>
            <a:t>tangible</a:t>
          </a:r>
          <a:r>
            <a:rPr lang="en-US" sz="2200" b="0" u="none" dirty="0">
              <a:latin typeface="Open Sans" panose="020B0606030504020204" pitchFamily="34" charset="0"/>
              <a:ea typeface="Open Sans" panose="020B0606030504020204" pitchFamily="34" charset="0"/>
              <a:cs typeface="Open Sans" panose="020B0606030504020204" pitchFamily="34" charset="0"/>
            </a:rPr>
            <a:t> </a:t>
          </a:r>
          <a:r>
            <a:rPr lang="en-US" sz="2200" b="0" dirty="0">
              <a:latin typeface="Open Sans" panose="020B0606030504020204" pitchFamily="34" charset="0"/>
              <a:ea typeface="Open Sans" panose="020B0606030504020204" pitchFamily="34" charset="0"/>
              <a:cs typeface="Open Sans" panose="020B0606030504020204" pitchFamily="34" charset="0"/>
            </a:rPr>
            <a:t>economic benefits of parks and recreation, such as economic activity, tourism revenue, and jobs creation.</a:t>
          </a:r>
        </a:p>
      </dgm:t>
    </dgm:pt>
    <dgm:pt modelId="{6835374A-9F34-4981-9F9E-19524F291C3F}" type="parTrans" cxnId="{0A5FB0C9-2DD4-4356-B763-1D5FCB8D85B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B9F463E-6077-4D66-8E5B-2BF9AE1DB8B4}" type="sibTrans" cxnId="{0A5FB0C9-2DD4-4356-B763-1D5FCB8D85B2}">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230250FA-E5CB-4BE6-B424-0E983F76B034}">
      <dgm:prSet phldrT="[Text]" custT="1"/>
      <dgm:spPr>
        <a:solidFill>
          <a:srgbClr val="8FB486"/>
        </a:solidFill>
      </dgm:spPr>
      <dgm: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Cost-Benefit Analysis</a:t>
          </a:r>
        </a:p>
      </dgm:t>
    </dgm:pt>
    <dgm:pt modelId="{35DB7BAB-768C-4C53-AF20-29448C0CE8BB}" type="parTrans" cxnId="{A7978743-60B4-4D6F-AEE6-F42A02B66CCD}">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21D115F6-F61F-4CF5-9BE4-AD9F49486B79}" type="sibTrans" cxnId="{A7978743-60B4-4D6F-AEE6-F42A02B66CCD}">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7B4636CC-6754-4526-B8AA-4029944A7C10}">
      <dgm:prSet phldrT="[Text]" custT="1"/>
      <dgm:spPr>
        <a:solidFill>
          <a:srgbClr val="005828"/>
        </a:solidFill>
        <a:ln>
          <a:solidFill>
            <a:srgbClr val="8FB486"/>
          </a:solidFill>
        </a:ln>
      </dgm:spPr>
      <dgm:t>
        <a:bodyPr/>
        <a:lstStyle/>
        <a:p>
          <a:r>
            <a:rPr lang="en-US" sz="2400" b="0" dirty="0">
              <a:latin typeface="Open Sans" panose="020B0606030504020204" pitchFamily="34" charset="0"/>
              <a:ea typeface="Open Sans" panose="020B0606030504020204" pitchFamily="34" charset="0"/>
              <a:cs typeface="Open Sans" panose="020B0606030504020204" pitchFamily="34" charset="0"/>
            </a:rPr>
            <a:t>Measures the </a:t>
          </a:r>
          <a:r>
            <a:rPr lang="en-US" sz="2400" b="0" u="sng" dirty="0">
              <a:latin typeface="Open Sans" panose="020B0606030504020204" pitchFamily="34" charset="0"/>
              <a:ea typeface="Open Sans" panose="020B0606030504020204" pitchFamily="34" charset="0"/>
              <a:cs typeface="Open Sans" panose="020B0606030504020204" pitchFamily="34" charset="0"/>
            </a:rPr>
            <a:t>tangible</a:t>
          </a:r>
          <a:r>
            <a:rPr lang="en-US" sz="2400" b="0" u="none" dirty="0">
              <a:latin typeface="Open Sans" panose="020B0606030504020204" pitchFamily="34" charset="0"/>
              <a:ea typeface="Open Sans" panose="020B0606030504020204" pitchFamily="34" charset="0"/>
              <a:cs typeface="Open Sans" panose="020B0606030504020204" pitchFamily="34" charset="0"/>
            </a:rPr>
            <a:t> </a:t>
          </a:r>
          <a:r>
            <a:rPr lang="en-US" sz="2400" b="0" dirty="0">
              <a:latin typeface="Open Sans" panose="020B0606030504020204" pitchFamily="34" charset="0"/>
              <a:ea typeface="Open Sans" panose="020B0606030504020204" pitchFamily="34" charset="0"/>
              <a:cs typeface="Open Sans" panose="020B0606030504020204" pitchFamily="34" charset="0"/>
            </a:rPr>
            <a:t>economic benefits of parks and recreation </a:t>
          </a:r>
          <a:r>
            <a:rPr lang="en-US" sz="2400" b="0" u="none" dirty="0">
              <a:latin typeface="Open Sans" panose="020B0606030504020204" pitchFamily="34" charset="0"/>
              <a:ea typeface="Open Sans" panose="020B0606030504020204" pitchFamily="34" charset="0"/>
              <a:cs typeface="Open Sans" panose="020B0606030504020204" pitchFamily="34" charset="0"/>
            </a:rPr>
            <a:t>relative to the up-front costs. </a:t>
          </a:r>
        </a:p>
      </dgm:t>
    </dgm:pt>
    <dgm:pt modelId="{E408D03D-8A2B-4621-9F55-54D9CC8F43F6}" type="parTrans" cxnId="{29192842-1D9B-4737-B8ED-C780362D948C}">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740AD5F-A03D-4EEF-B111-4A194984D260}" type="sibTrans" cxnId="{29192842-1D9B-4737-B8ED-C780362D948C}">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465D8452-72C5-45FD-BDA0-EEF50CB2C060}">
      <dgm:prSet phldrT="[Text]" custT="1"/>
      <dgm:spPr>
        <a:solidFill>
          <a:srgbClr val="8FB486"/>
        </a:solidFill>
      </dgm:spPr>
      <dgm:t>
        <a:bodyPr/>
        <a:lstStyle/>
        <a:p>
          <a:r>
            <a:rPr lang="en-US" sz="4000" b="0" dirty="0">
              <a:latin typeface="Open Sans" panose="020B0606030504020204" pitchFamily="34" charset="0"/>
              <a:ea typeface="Open Sans" panose="020B0606030504020204" pitchFamily="34" charset="0"/>
              <a:cs typeface="Open Sans" panose="020B0606030504020204" pitchFamily="34" charset="0"/>
            </a:rPr>
            <a:t>Social Return on Investment</a:t>
          </a:r>
        </a:p>
      </dgm:t>
    </dgm:pt>
    <dgm:pt modelId="{F3DCCF23-D94A-4E0B-B7D7-D7C2EBB133BE}" type="parTrans" cxnId="{94356F39-9391-45EB-8963-0B58A11EAA0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963DF59E-E4F6-41E2-B8B1-24720D54E890}" type="sibTrans" cxnId="{94356F39-9391-45EB-8963-0B58A11EAA0E}">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C4B057FC-E551-4E40-BF3A-AF9F5E883C31}">
      <dgm:prSet phldrT="[Text]" custT="1"/>
      <dgm:spPr>
        <a:solidFill>
          <a:srgbClr val="005828"/>
        </a:solidFill>
        <a:ln>
          <a:solidFill>
            <a:srgbClr val="8FB486"/>
          </a:solidFill>
        </a:ln>
      </dgm:spPr>
      <dgm:t>
        <a:bodyPr/>
        <a:lstStyle/>
        <a:p>
          <a:r>
            <a:rPr lang="en-US" sz="2200" b="0" dirty="0">
              <a:latin typeface="Open Sans" panose="020B0606030504020204" pitchFamily="34" charset="0"/>
              <a:ea typeface="Open Sans" panose="020B0606030504020204" pitchFamily="34" charset="0"/>
              <a:cs typeface="Open Sans" panose="020B0606030504020204" pitchFamily="34" charset="0"/>
            </a:rPr>
            <a:t>Measures the </a:t>
          </a:r>
          <a:r>
            <a:rPr lang="en-US" sz="2200" b="0" u="sng" dirty="0">
              <a:latin typeface="Open Sans" panose="020B0606030504020204" pitchFamily="34" charset="0"/>
              <a:ea typeface="Open Sans" panose="020B0606030504020204" pitchFamily="34" charset="0"/>
              <a:cs typeface="Open Sans" panose="020B0606030504020204" pitchFamily="34" charset="0"/>
            </a:rPr>
            <a:t>tangible </a:t>
          </a:r>
          <a:r>
            <a:rPr lang="en-US" sz="2200" b="0" i="0" u="sng" dirty="0">
              <a:latin typeface="Open Sans" panose="020B0606030504020204" pitchFamily="34" charset="0"/>
              <a:ea typeface="Open Sans" panose="020B0606030504020204" pitchFamily="34" charset="0"/>
              <a:cs typeface="Open Sans" panose="020B0606030504020204" pitchFamily="34" charset="0"/>
            </a:rPr>
            <a:t>and</a:t>
          </a:r>
          <a:r>
            <a:rPr lang="en-US" sz="2200" b="0" u="sng" dirty="0">
              <a:latin typeface="Open Sans" panose="020B0606030504020204" pitchFamily="34" charset="0"/>
              <a:ea typeface="Open Sans" panose="020B0606030504020204" pitchFamily="34" charset="0"/>
              <a:cs typeface="Open Sans" panose="020B0606030504020204" pitchFamily="34" charset="0"/>
            </a:rPr>
            <a:t> intangible </a:t>
          </a:r>
          <a:r>
            <a:rPr lang="en-US" sz="2200" b="0" u="none" dirty="0">
              <a:latin typeface="Open Sans" panose="020B0606030504020204" pitchFamily="34" charset="0"/>
              <a:ea typeface="Open Sans" panose="020B0606030504020204" pitchFamily="34" charset="0"/>
              <a:cs typeface="Open Sans" panose="020B0606030504020204" pitchFamily="34" charset="0"/>
            </a:rPr>
            <a:t>economic</a:t>
          </a:r>
          <a:r>
            <a:rPr lang="en-US" sz="2200" b="0" u="sng" dirty="0">
              <a:latin typeface="Open Sans" panose="020B0606030504020204" pitchFamily="34" charset="0"/>
              <a:ea typeface="Open Sans" panose="020B0606030504020204" pitchFamily="34" charset="0"/>
              <a:cs typeface="Open Sans" panose="020B0606030504020204" pitchFamily="34" charset="0"/>
            </a:rPr>
            <a:t> </a:t>
          </a:r>
          <a:r>
            <a:rPr lang="en-US" sz="2200" b="0" dirty="0">
              <a:latin typeface="Open Sans" panose="020B0606030504020204" pitchFamily="34" charset="0"/>
              <a:ea typeface="Open Sans" panose="020B0606030504020204" pitchFamily="34" charset="0"/>
              <a:cs typeface="Open Sans" panose="020B0606030504020204" pitchFamily="34" charset="0"/>
            </a:rPr>
            <a:t>benefits of parks and recreation relative to the up-front costs.</a:t>
          </a:r>
        </a:p>
      </dgm:t>
    </dgm:pt>
    <dgm:pt modelId="{3474D395-D9C6-49EF-84CF-D1A6C8284F56}" type="parTrans" cxnId="{87262567-85D4-4BF4-82DA-48CCEEBBE713}">
      <dgm:prSet/>
      <dgm:spPr/>
      <dgm:t>
        <a:bodyPr/>
        <a:lstStyle/>
        <a:p>
          <a:endParaRPr lang="en-US" sz="1600"/>
        </a:p>
      </dgm:t>
    </dgm:pt>
    <dgm:pt modelId="{4B60821E-24B2-426D-9DA6-CE5E34EF43D1}" type="sibTrans" cxnId="{87262567-85D4-4BF4-82DA-48CCEEBBE713}">
      <dgm:prSet/>
      <dgm:spPr/>
      <dgm:t>
        <a:bodyPr/>
        <a:lstStyle/>
        <a:p>
          <a:endParaRPr lang="en-US" sz="1600"/>
        </a:p>
      </dgm:t>
    </dgm:pt>
    <dgm:pt modelId="{2B1FB358-6155-4C8E-BC93-2C38ED79508A}" type="pres">
      <dgm:prSet presAssocID="{A0739303-FA37-425E-8FAC-DBDAD3ADC70E}" presName="theList" presStyleCnt="0">
        <dgm:presLayoutVars>
          <dgm:dir/>
          <dgm:animLvl val="lvl"/>
          <dgm:resizeHandles val="exact"/>
        </dgm:presLayoutVars>
      </dgm:prSet>
      <dgm:spPr/>
    </dgm:pt>
    <dgm:pt modelId="{D15C4D86-50DE-4069-9C84-A0E49814F0C7}" type="pres">
      <dgm:prSet presAssocID="{9CEF74E1-D739-464A-967D-EF1F7A358C84}" presName="compNode" presStyleCnt="0"/>
      <dgm:spPr/>
    </dgm:pt>
    <dgm:pt modelId="{E502F7C3-D3BD-4BB1-BAF8-B00DACE32ADA}" type="pres">
      <dgm:prSet presAssocID="{9CEF74E1-D739-464A-967D-EF1F7A358C84}" presName="aNode" presStyleLbl="bgShp" presStyleIdx="0" presStyleCnt="3"/>
      <dgm:spPr/>
    </dgm:pt>
    <dgm:pt modelId="{3F47B1F5-4273-426D-B938-D887C5050FFC}" type="pres">
      <dgm:prSet presAssocID="{9CEF74E1-D739-464A-967D-EF1F7A358C84}" presName="textNode" presStyleLbl="bgShp" presStyleIdx="0" presStyleCnt="3"/>
      <dgm:spPr/>
    </dgm:pt>
    <dgm:pt modelId="{9FCAF6E9-F0C6-49DE-88B8-E25EEA13558A}" type="pres">
      <dgm:prSet presAssocID="{9CEF74E1-D739-464A-967D-EF1F7A358C84}" presName="compChildNode" presStyleCnt="0"/>
      <dgm:spPr/>
    </dgm:pt>
    <dgm:pt modelId="{B071DBCB-C2F2-4FB4-A1AC-DA4AACFF5276}" type="pres">
      <dgm:prSet presAssocID="{9CEF74E1-D739-464A-967D-EF1F7A358C84}" presName="theInnerList" presStyleCnt="0"/>
      <dgm:spPr/>
    </dgm:pt>
    <dgm:pt modelId="{41F2052B-E006-4162-BA6A-DEEF07B83512}" type="pres">
      <dgm:prSet presAssocID="{30068A6B-E6E5-48F8-8821-037C4D378305}" presName="childNode" presStyleLbl="node1" presStyleIdx="0" presStyleCnt="3">
        <dgm:presLayoutVars>
          <dgm:bulletEnabled val="1"/>
        </dgm:presLayoutVars>
      </dgm:prSet>
      <dgm:spPr/>
    </dgm:pt>
    <dgm:pt modelId="{CF874118-19D9-43CE-A94E-D4E60773C90C}" type="pres">
      <dgm:prSet presAssocID="{9CEF74E1-D739-464A-967D-EF1F7A358C84}" presName="aSpace" presStyleCnt="0"/>
      <dgm:spPr/>
    </dgm:pt>
    <dgm:pt modelId="{26ADB41A-B59A-4604-82FC-0D873CCACFCC}" type="pres">
      <dgm:prSet presAssocID="{230250FA-E5CB-4BE6-B424-0E983F76B034}" presName="compNode" presStyleCnt="0"/>
      <dgm:spPr/>
    </dgm:pt>
    <dgm:pt modelId="{E3B8981F-7008-4615-97A1-38BDE539BE65}" type="pres">
      <dgm:prSet presAssocID="{230250FA-E5CB-4BE6-B424-0E983F76B034}" presName="aNode" presStyleLbl="bgShp" presStyleIdx="1" presStyleCnt="3"/>
      <dgm:spPr/>
    </dgm:pt>
    <dgm:pt modelId="{29156051-AE5C-4E28-9192-9CD2910EF597}" type="pres">
      <dgm:prSet presAssocID="{230250FA-E5CB-4BE6-B424-0E983F76B034}" presName="textNode" presStyleLbl="bgShp" presStyleIdx="1" presStyleCnt="3"/>
      <dgm:spPr/>
    </dgm:pt>
    <dgm:pt modelId="{E133299C-0B7C-40E6-9434-75BE6940B744}" type="pres">
      <dgm:prSet presAssocID="{230250FA-E5CB-4BE6-B424-0E983F76B034}" presName="compChildNode" presStyleCnt="0"/>
      <dgm:spPr/>
    </dgm:pt>
    <dgm:pt modelId="{65414CB7-8970-4F47-AE85-16AF9C2C908F}" type="pres">
      <dgm:prSet presAssocID="{230250FA-E5CB-4BE6-B424-0E983F76B034}" presName="theInnerList" presStyleCnt="0"/>
      <dgm:spPr/>
    </dgm:pt>
    <dgm:pt modelId="{16660748-0780-4D28-BA9E-3C6CF7D7E29B}" type="pres">
      <dgm:prSet presAssocID="{7B4636CC-6754-4526-B8AA-4029944A7C10}" presName="childNode" presStyleLbl="node1" presStyleIdx="1" presStyleCnt="3">
        <dgm:presLayoutVars>
          <dgm:bulletEnabled val="1"/>
        </dgm:presLayoutVars>
      </dgm:prSet>
      <dgm:spPr/>
    </dgm:pt>
    <dgm:pt modelId="{B4A2A270-3F21-4ABD-BA90-5E90C93C075B}" type="pres">
      <dgm:prSet presAssocID="{230250FA-E5CB-4BE6-B424-0E983F76B034}" presName="aSpace" presStyleCnt="0"/>
      <dgm:spPr/>
    </dgm:pt>
    <dgm:pt modelId="{EE7B6003-8D2D-41EE-85AE-CBBDDD9FED9D}" type="pres">
      <dgm:prSet presAssocID="{465D8452-72C5-45FD-BDA0-EEF50CB2C060}" presName="compNode" presStyleCnt="0"/>
      <dgm:spPr/>
    </dgm:pt>
    <dgm:pt modelId="{33A6D496-A1E3-4969-BB08-EA0B5080D86E}" type="pres">
      <dgm:prSet presAssocID="{465D8452-72C5-45FD-BDA0-EEF50CB2C060}" presName="aNode" presStyleLbl="bgShp" presStyleIdx="2" presStyleCnt="3"/>
      <dgm:spPr/>
    </dgm:pt>
    <dgm:pt modelId="{F652FDB6-2FC0-4351-BF95-DAD480A58045}" type="pres">
      <dgm:prSet presAssocID="{465D8452-72C5-45FD-BDA0-EEF50CB2C060}" presName="textNode" presStyleLbl="bgShp" presStyleIdx="2" presStyleCnt="3"/>
      <dgm:spPr/>
    </dgm:pt>
    <dgm:pt modelId="{B80E75CC-EA5E-4402-9262-EC8479F5C8AE}" type="pres">
      <dgm:prSet presAssocID="{465D8452-72C5-45FD-BDA0-EEF50CB2C060}" presName="compChildNode" presStyleCnt="0"/>
      <dgm:spPr/>
    </dgm:pt>
    <dgm:pt modelId="{4F461D56-B530-49B2-A943-315077D719E5}" type="pres">
      <dgm:prSet presAssocID="{465D8452-72C5-45FD-BDA0-EEF50CB2C060}" presName="theInnerList" presStyleCnt="0"/>
      <dgm:spPr/>
    </dgm:pt>
    <dgm:pt modelId="{30B6C5F7-33E3-4C31-9B08-EB112FC65492}" type="pres">
      <dgm:prSet presAssocID="{C4B057FC-E551-4E40-BF3A-AF9F5E883C31}" presName="childNode" presStyleLbl="node1" presStyleIdx="2" presStyleCnt="3">
        <dgm:presLayoutVars>
          <dgm:bulletEnabled val="1"/>
        </dgm:presLayoutVars>
      </dgm:prSet>
      <dgm:spPr/>
    </dgm:pt>
  </dgm:ptLst>
  <dgm:cxnLst>
    <dgm:cxn modelId="{8C598D27-8791-4864-B4CB-39960940C50D}" type="presOf" srcId="{A0739303-FA37-425E-8FAC-DBDAD3ADC70E}" destId="{2B1FB358-6155-4C8E-BC93-2C38ED79508A}" srcOrd="0" destOrd="0" presId="urn:microsoft.com/office/officeart/2005/8/layout/lProcess2"/>
    <dgm:cxn modelId="{94356F39-9391-45EB-8963-0B58A11EAA0E}" srcId="{A0739303-FA37-425E-8FAC-DBDAD3ADC70E}" destId="{465D8452-72C5-45FD-BDA0-EEF50CB2C060}" srcOrd="2" destOrd="0" parTransId="{F3DCCF23-D94A-4E0B-B7D7-D7C2EBB133BE}" sibTransId="{963DF59E-E4F6-41E2-B8B1-24720D54E890}"/>
    <dgm:cxn modelId="{EC09F239-9758-4C04-A787-1EDE57689CE0}" type="presOf" srcId="{7B4636CC-6754-4526-B8AA-4029944A7C10}" destId="{16660748-0780-4D28-BA9E-3C6CF7D7E29B}" srcOrd="0" destOrd="0" presId="urn:microsoft.com/office/officeart/2005/8/layout/lProcess2"/>
    <dgm:cxn modelId="{BD158F41-E2AD-4AFD-B785-06069935868D}" srcId="{A0739303-FA37-425E-8FAC-DBDAD3ADC70E}" destId="{9CEF74E1-D739-464A-967D-EF1F7A358C84}" srcOrd="0" destOrd="0" parTransId="{51C7071F-7456-445D-9101-8DA80F88789B}" sibTransId="{372A3FBA-E318-4727-992A-8B4EFA888483}"/>
    <dgm:cxn modelId="{29192842-1D9B-4737-B8ED-C780362D948C}" srcId="{230250FA-E5CB-4BE6-B424-0E983F76B034}" destId="{7B4636CC-6754-4526-B8AA-4029944A7C10}" srcOrd="0" destOrd="0" parTransId="{E408D03D-8A2B-4621-9F55-54D9CC8F43F6}" sibTransId="{4740AD5F-A03D-4EEF-B111-4A194984D260}"/>
    <dgm:cxn modelId="{A7978743-60B4-4D6F-AEE6-F42A02B66CCD}" srcId="{A0739303-FA37-425E-8FAC-DBDAD3ADC70E}" destId="{230250FA-E5CB-4BE6-B424-0E983F76B034}" srcOrd="1" destOrd="0" parTransId="{35DB7BAB-768C-4C53-AF20-29448C0CE8BB}" sibTransId="{21D115F6-F61F-4CF5-9BE4-AD9F49486B79}"/>
    <dgm:cxn modelId="{87262567-85D4-4BF4-82DA-48CCEEBBE713}" srcId="{465D8452-72C5-45FD-BDA0-EEF50CB2C060}" destId="{C4B057FC-E551-4E40-BF3A-AF9F5E883C31}" srcOrd="0" destOrd="0" parTransId="{3474D395-D9C6-49EF-84CF-D1A6C8284F56}" sibTransId="{4B60821E-24B2-426D-9DA6-CE5E34EF43D1}"/>
    <dgm:cxn modelId="{21B05149-6474-4E2A-ABAE-DA1749C9991A}" type="presOf" srcId="{C4B057FC-E551-4E40-BF3A-AF9F5E883C31}" destId="{30B6C5F7-33E3-4C31-9B08-EB112FC65492}" srcOrd="0" destOrd="0" presId="urn:microsoft.com/office/officeart/2005/8/layout/lProcess2"/>
    <dgm:cxn modelId="{DEF9D052-074B-4683-8C19-038E4591D5E4}" type="presOf" srcId="{465D8452-72C5-45FD-BDA0-EEF50CB2C060}" destId="{F652FDB6-2FC0-4351-BF95-DAD480A58045}" srcOrd="1" destOrd="0" presId="urn:microsoft.com/office/officeart/2005/8/layout/lProcess2"/>
    <dgm:cxn modelId="{8E58707F-52EB-4625-9409-4EC073B7AAAA}" type="presOf" srcId="{9CEF74E1-D739-464A-967D-EF1F7A358C84}" destId="{E502F7C3-D3BD-4BB1-BAF8-B00DACE32ADA}" srcOrd="0" destOrd="0" presId="urn:microsoft.com/office/officeart/2005/8/layout/lProcess2"/>
    <dgm:cxn modelId="{72003684-5245-497F-BE7D-A0C4B45B2508}" type="presOf" srcId="{9CEF74E1-D739-464A-967D-EF1F7A358C84}" destId="{3F47B1F5-4273-426D-B938-D887C5050FFC}" srcOrd="1" destOrd="0" presId="urn:microsoft.com/office/officeart/2005/8/layout/lProcess2"/>
    <dgm:cxn modelId="{C7E78685-6187-4C94-9634-670FA9A4A824}" type="presOf" srcId="{465D8452-72C5-45FD-BDA0-EEF50CB2C060}" destId="{33A6D496-A1E3-4969-BB08-EA0B5080D86E}" srcOrd="0" destOrd="0" presId="urn:microsoft.com/office/officeart/2005/8/layout/lProcess2"/>
    <dgm:cxn modelId="{F2E43887-48A5-473E-9845-EF83430D1D81}" type="presOf" srcId="{230250FA-E5CB-4BE6-B424-0E983F76B034}" destId="{29156051-AE5C-4E28-9192-9CD2910EF597}" srcOrd="1" destOrd="0" presId="urn:microsoft.com/office/officeart/2005/8/layout/lProcess2"/>
    <dgm:cxn modelId="{6D93B3C8-19FD-40AA-B218-D9930CFC9A42}" type="presOf" srcId="{30068A6B-E6E5-48F8-8821-037C4D378305}" destId="{41F2052B-E006-4162-BA6A-DEEF07B83512}" srcOrd="0" destOrd="0" presId="urn:microsoft.com/office/officeart/2005/8/layout/lProcess2"/>
    <dgm:cxn modelId="{0A5FB0C9-2DD4-4356-B763-1D5FCB8D85B2}" srcId="{9CEF74E1-D739-464A-967D-EF1F7A358C84}" destId="{30068A6B-E6E5-48F8-8821-037C4D378305}" srcOrd="0" destOrd="0" parTransId="{6835374A-9F34-4981-9F9E-19524F291C3F}" sibTransId="{CB9F463E-6077-4D66-8E5B-2BF9AE1DB8B4}"/>
    <dgm:cxn modelId="{74825BF0-CB88-462C-B6AF-00950A9BE7EA}" type="presOf" srcId="{230250FA-E5CB-4BE6-B424-0E983F76B034}" destId="{E3B8981F-7008-4615-97A1-38BDE539BE65}" srcOrd="0" destOrd="0" presId="urn:microsoft.com/office/officeart/2005/8/layout/lProcess2"/>
    <dgm:cxn modelId="{4A1AFEEE-2C35-42D0-BEE9-F8FC9493443A}" type="presParOf" srcId="{2B1FB358-6155-4C8E-BC93-2C38ED79508A}" destId="{D15C4D86-50DE-4069-9C84-A0E49814F0C7}" srcOrd="0" destOrd="0" presId="urn:microsoft.com/office/officeart/2005/8/layout/lProcess2"/>
    <dgm:cxn modelId="{A9567889-C3AE-4C2F-BDDA-44C77340B49B}" type="presParOf" srcId="{D15C4D86-50DE-4069-9C84-A0E49814F0C7}" destId="{E502F7C3-D3BD-4BB1-BAF8-B00DACE32ADA}" srcOrd="0" destOrd="0" presId="urn:microsoft.com/office/officeart/2005/8/layout/lProcess2"/>
    <dgm:cxn modelId="{63FB6BAC-0861-4B15-AB12-6511B852B78C}" type="presParOf" srcId="{D15C4D86-50DE-4069-9C84-A0E49814F0C7}" destId="{3F47B1F5-4273-426D-B938-D887C5050FFC}" srcOrd="1" destOrd="0" presId="urn:microsoft.com/office/officeart/2005/8/layout/lProcess2"/>
    <dgm:cxn modelId="{AB3BF03C-38D3-4283-876C-017588C6D6F8}" type="presParOf" srcId="{D15C4D86-50DE-4069-9C84-A0E49814F0C7}" destId="{9FCAF6E9-F0C6-49DE-88B8-E25EEA13558A}" srcOrd="2" destOrd="0" presId="urn:microsoft.com/office/officeart/2005/8/layout/lProcess2"/>
    <dgm:cxn modelId="{14B680C4-A2D8-4F77-B436-FEC1285112F5}" type="presParOf" srcId="{9FCAF6E9-F0C6-49DE-88B8-E25EEA13558A}" destId="{B071DBCB-C2F2-4FB4-A1AC-DA4AACFF5276}" srcOrd="0" destOrd="0" presId="urn:microsoft.com/office/officeart/2005/8/layout/lProcess2"/>
    <dgm:cxn modelId="{10B00682-5B5C-4E9D-B5D4-A386CB6C84C5}" type="presParOf" srcId="{B071DBCB-C2F2-4FB4-A1AC-DA4AACFF5276}" destId="{41F2052B-E006-4162-BA6A-DEEF07B83512}" srcOrd="0" destOrd="0" presId="urn:microsoft.com/office/officeart/2005/8/layout/lProcess2"/>
    <dgm:cxn modelId="{1FE2FF70-715A-4099-8C45-87B46AD0D4F1}" type="presParOf" srcId="{2B1FB358-6155-4C8E-BC93-2C38ED79508A}" destId="{CF874118-19D9-43CE-A94E-D4E60773C90C}" srcOrd="1" destOrd="0" presId="urn:microsoft.com/office/officeart/2005/8/layout/lProcess2"/>
    <dgm:cxn modelId="{C80DCFD2-ADAD-4647-8373-1D38A90B5B80}" type="presParOf" srcId="{2B1FB358-6155-4C8E-BC93-2C38ED79508A}" destId="{26ADB41A-B59A-4604-82FC-0D873CCACFCC}" srcOrd="2" destOrd="0" presId="urn:microsoft.com/office/officeart/2005/8/layout/lProcess2"/>
    <dgm:cxn modelId="{4FF55B22-AE6B-4F47-8E70-6C442F6797CB}" type="presParOf" srcId="{26ADB41A-B59A-4604-82FC-0D873CCACFCC}" destId="{E3B8981F-7008-4615-97A1-38BDE539BE65}" srcOrd="0" destOrd="0" presId="urn:microsoft.com/office/officeart/2005/8/layout/lProcess2"/>
    <dgm:cxn modelId="{0B908E93-5429-4D70-A23C-9E2382E72430}" type="presParOf" srcId="{26ADB41A-B59A-4604-82FC-0D873CCACFCC}" destId="{29156051-AE5C-4E28-9192-9CD2910EF597}" srcOrd="1" destOrd="0" presId="urn:microsoft.com/office/officeart/2005/8/layout/lProcess2"/>
    <dgm:cxn modelId="{EE8B1ABB-2D14-4609-A21C-31B0E6AC90F5}" type="presParOf" srcId="{26ADB41A-B59A-4604-82FC-0D873CCACFCC}" destId="{E133299C-0B7C-40E6-9434-75BE6940B744}" srcOrd="2" destOrd="0" presId="urn:microsoft.com/office/officeart/2005/8/layout/lProcess2"/>
    <dgm:cxn modelId="{580A36A8-58A3-4AC1-910E-98FA2A92F074}" type="presParOf" srcId="{E133299C-0B7C-40E6-9434-75BE6940B744}" destId="{65414CB7-8970-4F47-AE85-16AF9C2C908F}" srcOrd="0" destOrd="0" presId="urn:microsoft.com/office/officeart/2005/8/layout/lProcess2"/>
    <dgm:cxn modelId="{A3CF2515-F041-4875-84D0-2D37E60F05AA}" type="presParOf" srcId="{65414CB7-8970-4F47-AE85-16AF9C2C908F}" destId="{16660748-0780-4D28-BA9E-3C6CF7D7E29B}" srcOrd="0" destOrd="0" presId="urn:microsoft.com/office/officeart/2005/8/layout/lProcess2"/>
    <dgm:cxn modelId="{42E311B9-4D74-4846-9814-8E0D19A61E81}" type="presParOf" srcId="{2B1FB358-6155-4C8E-BC93-2C38ED79508A}" destId="{B4A2A270-3F21-4ABD-BA90-5E90C93C075B}" srcOrd="3" destOrd="0" presId="urn:microsoft.com/office/officeart/2005/8/layout/lProcess2"/>
    <dgm:cxn modelId="{B8B3D745-1999-4F8B-86E3-C823D2D0A5CF}" type="presParOf" srcId="{2B1FB358-6155-4C8E-BC93-2C38ED79508A}" destId="{EE7B6003-8D2D-41EE-85AE-CBBDDD9FED9D}" srcOrd="4" destOrd="0" presId="urn:microsoft.com/office/officeart/2005/8/layout/lProcess2"/>
    <dgm:cxn modelId="{9A04108B-5C57-42B0-9C4E-53A5C684A6EF}" type="presParOf" srcId="{EE7B6003-8D2D-41EE-85AE-CBBDDD9FED9D}" destId="{33A6D496-A1E3-4969-BB08-EA0B5080D86E}" srcOrd="0" destOrd="0" presId="urn:microsoft.com/office/officeart/2005/8/layout/lProcess2"/>
    <dgm:cxn modelId="{8DF23C77-1CF0-4491-BF17-1AFD045A82EB}" type="presParOf" srcId="{EE7B6003-8D2D-41EE-85AE-CBBDDD9FED9D}" destId="{F652FDB6-2FC0-4351-BF95-DAD480A58045}" srcOrd="1" destOrd="0" presId="urn:microsoft.com/office/officeart/2005/8/layout/lProcess2"/>
    <dgm:cxn modelId="{7ABE5A2A-D26C-4062-B8DF-D3A5729789BE}" type="presParOf" srcId="{EE7B6003-8D2D-41EE-85AE-CBBDDD9FED9D}" destId="{B80E75CC-EA5E-4402-9262-EC8479F5C8AE}" srcOrd="2" destOrd="0" presId="urn:microsoft.com/office/officeart/2005/8/layout/lProcess2"/>
    <dgm:cxn modelId="{F53E50BA-27D0-4CD9-A8A2-610E16585887}" type="presParOf" srcId="{B80E75CC-EA5E-4402-9262-EC8479F5C8AE}" destId="{4F461D56-B530-49B2-A943-315077D719E5}" srcOrd="0" destOrd="0" presId="urn:microsoft.com/office/officeart/2005/8/layout/lProcess2"/>
    <dgm:cxn modelId="{85764516-F53A-4CFC-8840-7C10D183A0DE}" type="presParOf" srcId="{4F461D56-B530-49B2-A943-315077D719E5}" destId="{30B6C5F7-33E3-4C31-9B08-EB112FC65492}"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8DDAA-1F0C-4B77-A4FE-1C658185F003}" type="doc">
      <dgm:prSet loTypeId="urn:microsoft.com/office/officeart/2005/8/layout/pList2" loCatId="picture" qsTypeId="urn:microsoft.com/office/officeart/2005/8/quickstyle/simple3" qsCatId="simple" csTypeId="urn:microsoft.com/office/officeart/2005/8/colors/accent3_1" csCatId="accent3" phldr="1"/>
      <dgm:spPr/>
      <dgm:t>
        <a:bodyPr/>
        <a:lstStyle/>
        <a:p>
          <a:endParaRPr lang="en-US"/>
        </a:p>
      </dgm:t>
    </dgm:pt>
    <dgm:pt modelId="{0DAB044D-4EFF-490F-9EDA-4AFDB0A3D31E}">
      <dgm:prSet phldrT="[Tex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Facilities</a:t>
          </a:r>
        </a:p>
      </dgm:t>
    </dgm:pt>
    <dgm:pt modelId="{3A328FD7-80E0-4F41-89E4-1B684EE48AB7}" type="parTrans" cxnId="{5EEE12B5-0C91-4F78-AE49-36C1694D15C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A17CEF0-04B2-4757-8574-C81639EE3556}" type="sibTrans" cxnId="{5EEE12B5-0C91-4F78-AE49-36C1694D15C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B73FB4E-2D2E-4D1D-B415-3AF1948A1358}">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1</a:t>
          </a:r>
        </a:p>
      </dgm:t>
    </dgm:pt>
    <dgm:pt modelId="{EF671930-D2A8-44FF-A0B0-5CD844D7DBA7}" type="parTrans" cxnId="{0BF3D85A-EF83-480E-9740-88EE2AB0DFC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98E15E0-8C6C-401F-8A0D-8B41621DBBE0}" type="sibTrans" cxnId="{0BF3D85A-EF83-480E-9740-88EE2AB0DFC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C8C885-3AE9-4BF5-94A8-C9B285D6BDD1}">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2</a:t>
          </a:r>
        </a:p>
      </dgm:t>
    </dgm:pt>
    <dgm:pt modelId="{A8A7BD5C-88A0-49AF-89DC-D9083D8B4F54}" type="parTrans" cxnId="{28496C3D-1E8E-4D78-BB9F-5AC4F1BD269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E438FA3-7C23-4601-BF2C-674F134CF643}" type="sibTrans" cxnId="{28496C3D-1E8E-4D78-BB9F-5AC4F1BD269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A8BA232-275A-4E39-ADA6-08A0706C0FEA}">
      <dgm:prSet phldrT="[Tex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Programs</a:t>
          </a:r>
        </a:p>
      </dgm:t>
    </dgm:pt>
    <dgm:pt modelId="{C5F5CD11-30A3-4878-A8B8-0B61F1AB5B9C}" type="parTrans" cxnId="{B007DD45-E913-497D-9606-D67F31F5281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43E9906-CB7B-403A-B23E-7D04985F12F7}" type="sibTrans" cxnId="{B007DD45-E913-497D-9606-D67F31F5281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639AC3D-6B1B-46F5-9BBF-5D4E2DBB6E9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1</a:t>
          </a:r>
        </a:p>
      </dgm:t>
    </dgm:pt>
    <dgm:pt modelId="{80B1FDAA-28A5-4098-9184-C508456D0A4D}" type="parTrans" cxnId="{44BD51F0-3B74-484F-8F1C-0FB10E54B0F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A7F4262-36C5-4100-BEC8-769DC0137C98}" type="sibTrans" cxnId="{44BD51F0-3B74-484F-8F1C-0FB10E54B0F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D82EF59-6F16-4EF1-B055-BB919AB8CDFF}">
      <dgm:prSet phldrT="[Tex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Parks</a:t>
          </a:r>
        </a:p>
      </dgm:t>
    </dgm:pt>
    <dgm:pt modelId="{B15C4999-2472-4C45-AD84-A6C7B80E7E07}" type="parTrans" cxnId="{E466C07A-531F-4026-93AA-E937CDDFE98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F1EC827-0577-466F-97C4-C12ED77D6736}" type="sibTrans" cxnId="{E466C07A-531F-4026-93AA-E937CDDFE98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F541756-07E2-4494-B786-943193FE3060}">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1</a:t>
          </a:r>
        </a:p>
      </dgm:t>
    </dgm:pt>
    <dgm:pt modelId="{467F1DF1-A14E-4298-ACA7-2E4548D40C1B}" type="parTrans" cxnId="{171CD154-6280-4307-8719-B81DB152D02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9A78845-C110-457B-93C9-BE13356EAD67}" type="sibTrans" cxnId="{171CD154-6280-4307-8719-B81DB152D02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5A95F3A-36A7-4834-8F3C-7EF101F7206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2</a:t>
          </a:r>
        </a:p>
      </dgm:t>
    </dgm:pt>
    <dgm:pt modelId="{6CE0B47A-4D85-4859-81EE-1D01BC7BCAE7}" type="parTrans" cxnId="{6C5DE6FF-C424-43E8-BA69-98CB240C875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215DE93-3307-48C2-9FFC-937213ED5514}" type="sibTrans" cxnId="{6C5DE6FF-C424-43E8-BA69-98CB240C875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3D4CFCF-72BA-479A-8922-FFED956ECF69}">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3</a:t>
          </a:r>
        </a:p>
      </dgm:t>
    </dgm:pt>
    <dgm:pt modelId="{BAE4516D-C2D3-4D7C-8F41-B2587163C16D}" type="parTrans" cxnId="{AD1BA957-CE3D-4796-9C8A-6BF34C242C4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CC4A50D-2DA6-476C-8E3F-FB5A206B8FE7}" type="sibTrans" cxnId="{AD1BA957-CE3D-4796-9C8A-6BF34C242C4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215DD35-99E5-47DA-A2C5-4EBD50F71786}">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2</a:t>
          </a:r>
        </a:p>
      </dgm:t>
    </dgm:pt>
    <dgm:pt modelId="{2383A122-B03E-4A45-92E1-72695BE33CB6}" type="parTrans" cxnId="{DD785D67-5ABF-469E-8614-08C83038CE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E922294-5FA1-41CD-A421-8586F91C0BDC}" type="sibTrans" cxnId="{DD785D67-5ABF-469E-8614-08C83038CE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2805D66-67F6-403C-AA81-23A31E9A475E}" type="pres">
      <dgm:prSet presAssocID="{2658DDAA-1F0C-4B77-A4FE-1C658185F003}" presName="Name0" presStyleCnt="0">
        <dgm:presLayoutVars>
          <dgm:dir/>
          <dgm:resizeHandles val="exact"/>
        </dgm:presLayoutVars>
      </dgm:prSet>
      <dgm:spPr/>
    </dgm:pt>
    <dgm:pt modelId="{05BAF28F-A6A3-4BCE-9F92-82D5BAFA105D}" type="pres">
      <dgm:prSet presAssocID="{2658DDAA-1F0C-4B77-A4FE-1C658185F003}" presName="bkgdShp" presStyleLbl="alignAccFollowNode1" presStyleIdx="0" presStyleCnt="1"/>
      <dgm:spPr/>
    </dgm:pt>
    <dgm:pt modelId="{06CB98F6-FDD8-43F3-B77C-8C5614CEF0C7}" type="pres">
      <dgm:prSet presAssocID="{2658DDAA-1F0C-4B77-A4FE-1C658185F003}" presName="linComp" presStyleCnt="0"/>
      <dgm:spPr/>
    </dgm:pt>
    <dgm:pt modelId="{5FA3170F-7DAB-4107-8923-BE62DFEA4241}" type="pres">
      <dgm:prSet presAssocID="{0DAB044D-4EFF-490F-9EDA-4AFDB0A3D31E}" presName="compNode" presStyleCnt="0"/>
      <dgm:spPr/>
    </dgm:pt>
    <dgm:pt modelId="{67836FCE-D4F7-402A-BAEE-736F08F2B917}" type="pres">
      <dgm:prSet presAssocID="{0DAB044D-4EFF-490F-9EDA-4AFDB0A3D31E}" presName="node" presStyleLbl="node1" presStyleIdx="0" presStyleCnt="3">
        <dgm:presLayoutVars>
          <dgm:bulletEnabled val="1"/>
        </dgm:presLayoutVars>
      </dgm:prSet>
      <dgm:spPr/>
    </dgm:pt>
    <dgm:pt modelId="{C8A94F58-BBC5-4200-909A-31F89232F99E}" type="pres">
      <dgm:prSet presAssocID="{0DAB044D-4EFF-490F-9EDA-4AFDB0A3D31E}" presName="invisiNode" presStyleLbl="node1" presStyleIdx="0" presStyleCnt="3"/>
      <dgm:spPr/>
    </dgm:pt>
    <dgm:pt modelId="{91D582B2-2861-40C3-8ECE-96C0C8E990DD}" type="pres">
      <dgm:prSet presAssocID="{0DAB044D-4EFF-490F-9EDA-4AFDB0A3D31E}"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extLst>
        <a:ext uri="{E40237B7-FDA0-4F09-8148-C483321AD2D9}">
          <dgm14:cNvPr xmlns:dgm14="http://schemas.microsoft.com/office/drawing/2010/diagram" id="0" name="" descr="Runners on treadmills"/>
        </a:ext>
      </dgm:extLst>
    </dgm:pt>
    <dgm:pt modelId="{80E7474B-A325-4909-B641-EA75346839BE}" type="pres">
      <dgm:prSet presAssocID="{1A17CEF0-04B2-4757-8574-C81639EE3556}" presName="sibTrans" presStyleLbl="sibTrans2D1" presStyleIdx="0" presStyleCnt="0"/>
      <dgm:spPr/>
    </dgm:pt>
    <dgm:pt modelId="{47C899D3-4CA2-4D80-B802-7D7A0552E939}" type="pres">
      <dgm:prSet presAssocID="{EA8BA232-275A-4E39-ADA6-08A0706C0FEA}" presName="compNode" presStyleCnt="0"/>
      <dgm:spPr/>
    </dgm:pt>
    <dgm:pt modelId="{7EA29BBC-6A6F-4EDC-A290-3677E10914AF}" type="pres">
      <dgm:prSet presAssocID="{EA8BA232-275A-4E39-ADA6-08A0706C0FEA}" presName="node" presStyleLbl="node1" presStyleIdx="1" presStyleCnt="3">
        <dgm:presLayoutVars>
          <dgm:bulletEnabled val="1"/>
        </dgm:presLayoutVars>
      </dgm:prSet>
      <dgm:spPr/>
    </dgm:pt>
    <dgm:pt modelId="{51C22B54-1530-4BC0-B91D-17D0C82A26C8}" type="pres">
      <dgm:prSet presAssocID="{EA8BA232-275A-4E39-ADA6-08A0706C0FEA}" presName="invisiNode" presStyleLbl="node1" presStyleIdx="1" presStyleCnt="3"/>
      <dgm:spPr/>
    </dgm:pt>
    <dgm:pt modelId="{D87C2853-882E-415A-B1AE-1E29E63A46F5}" type="pres">
      <dgm:prSet presAssocID="{EA8BA232-275A-4E39-ADA6-08A0706C0FEA}"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2000" b="-22000"/>
          </a:stretch>
        </a:blipFill>
      </dgm:spPr>
      <dgm:extLst>
        <a:ext uri="{E40237B7-FDA0-4F09-8148-C483321AD2D9}">
          <dgm14:cNvPr xmlns:dgm14="http://schemas.microsoft.com/office/drawing/2010/diagram" id="0" name="" descr="People in yoga class"/>
        </a:ext>
      </dgm:extLst>
    </dgm:pt>
    <dgm:pt modelId="{52466913-CA9A-44B4-AAEA-C20EE5DAFD5F}" type="pres">
      <dgm:prSet presAssocID="{C43E9906-CB7B-403A-B23E-7D04985F12F7}" presName="sibTrans" presStyleLbl="sibTrans2D1" presStyleIdx="0" presStyleCnt="0"/>
      <dgm:spPr/>
    </dgm:pt>
    <dgm:pt modelId="{2CF90A0D-65D5-4165-95A4-74A008B87409}" type="pres">
      <dgm:prSet presAssocID="{0D82EF59-6F16-4EF1-B055-BB919AB8CDFF}" presName="compNode" presStyleCnt="0"/>
      <dgm:spPr/>
    </dgm:pt>
    <dgm:pt modelId="{2B197DDC-C1A1-430D-A000-4E3075D9036F}" type="pres">
      <dgm:prSet presAssocID="{0D82EF59-6F16-4EF1-B055-BB919AB8CDFF}" presName="node" presStyleLbl="node1" presStyleIdx="2" presStyleCnt="3">
        <dgm:presLayoutVars>
          <dgm:bulletEnabled val="1"/>
        </dgm:presLayoutVars>
      </dgm:prSet>
      <dgm:spPr/>
    </dgm:pt>
    <dgm:pt modelId="{DAA23F1F-52D5-4573-AEA5-90F77BDB96C8}" type="pres">
      <dgm:prSet presAssocID="{0D82EF59-6F16-4EF1-B055-BB919AB8CDFF}" presName="invisiNode" presStyleLbl="node1" presStyleIdx="2" presStyleCnt="3"/>
      <dgm:spPr/>
    </dgm:pt>
    <dgm:pt modelId="{D9B7096A-B467-4947-BB0D-4B972EF0C6C6}" type="pres">
      <dgm:prSet presAssocID="{0D82EF59-6F16-4EF1-B055-BB919AB8CDFF}"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dgm:spPr>
      <dgm:extLst>
        <a:ext uri="{E40237B7-FDA0-4F09-8148-C483321AD2D9}">
          <dgm14:cNvPr xmlns:dgm14="http://schemas.microsoft.com/office/drawing/2010/diagram" id="0" name="" descr="Old couple in the park"/>
        </a:ext>
      </dgm:extLst>
    </dgm:pt>
  </dgm:ptLst>
  <dgm:cxnLst>
    <dgm:cxn modelId="{ECC37707-F21E-44B7-96C9-C7AD47218B12}" type="presOf" srcId="{2B73FB4E-2D2E-4D1D-B415-3AF1948A1358}" destId="{67836FCE-D4F7-402A-BAEE-736F08F2B917}" srcOrd="0" destOrd="1" presId="urn:microsoft.com/office/officeart/2005/8/layout/pList2"/>
    <dgm:cxn modelId="{FDC70027-06D7-4454-890E-D559F69785DC}" type="presOf" srcId="{EA8BA232-275A-4E39-ADA6-08A0706C0FEA}" destId="{7EA29BBC-6A6F-4EDC-A290-3677E10914AF}" srcOrd="0" destOrd="0" presId="urn:microsoft.com/office/officeart/2005/8/layout/pList2"/>
    <dgm:cxn modelId="{28496C3D-1E8E-4D78-BB9F-5AC4F1BD2698}" srcId="{0DAB044D-4EFF-490F-9EDA-4AFDB0A3D31E}" destId="{83C8C885-3AE9-4BF5-94A8-C9B285D6BDD1}" srcOrd="1" destOrd="0" parTransId="{A8A7BD5C-88A0-49AF-89DC-D9083D8B4F54}" sibTransId="{0E438FA3-7C23-4601-BF2C-674F134CF643}"/>
    <dgm:cxn modelId="{488FDD3E-B761-43E9-8417-33F5960D618C}" type="presOf" srcId="{B5A95F3A-36A7-4834-8F3C-7EF101F72063}" destId="{7EA29BBC-6A6F-4EDC-A290-3677E10914AF}" srcOrd="0" destOrd="2" presId="urn:microsoft.com/office/officeart/2005/8/layout/pList2"/>
    <dgm:cxn modelId="{90B30165-1810-4C84-8442-B05001DE6BC3}" type="presOf" srcId="{83C8C885-3AE9-4BF5-94A8-C9B285D6BDD1}" destId="{67836FCE-D4F7-402A-BAEE-736F08F2B917}" srcOrd="0" destOrd="2" presId="urn:microsoft.com/office/officeart/2005/8/layout/pList2"/>
    <dgm:cxn modelId="{B007DD45-E913-497D-9606-D67F31F52817}" srcId="{2658DDAA-1F0C-4B77-A4FE-1C658185F003}" destId="{EA8BA232-275A-4E39-ADA6-08A0706C0FEA}" srcOrd="1" destOrd="0" parTransId="{C5F5CD11-30A3-4878-A8B8-0B61F1AB5B9C}" sibTransId="{C43E9906-CB7B-403A-B23E-7D04985F12F7}"/>
    <dgm:cxn modelId="{34096346-6542-4DB7-83F1-9A3A6D7DC227}" type="presOf" srcId="{0D82EF59-6F16-4EF1-B055-BB919AB8CDFF}" destId="{2B197DDC-C1A1-430D-A000-4E3075D9036F}" srcOrd="0" destOrd="0" presId="urn:microsoft.com/office/officeart/2005/8/layout/pList2"/>
    <dgm:cxn modelId="{DD785D67-5ABF-469E-8614-08C83038CE92}" srcId="{0D82EF59-6F16-4EF1-B055-BB919AB8CDFF}" destId="{C215DD35-99E5-47DA-A2C5-4EBD50F71786}" srcOrd="1" destOrd="0" parTransId="{2383A122-B03E-4A45-92E1-72695BE33CB6}" sibTransId="{9E922294-5FA1-41CD-A421-8586F91C0BDC}"/>
    <dgm:cxn modelId="{66759047-EEC9-4C4C-9EBC-A4AFFC782418}" type="presOf" srcId="{C215DD35-99E5-47DA-A2C5-4EBD50F71786}" destId="{2B197DDC-C1A1-430D-A000-4E3075D9036F}" srcOrd="0" destOrd="2" presId="urn:microsoft.com/office/officeart/2005/8/layout/pList2"/>
    <dgm:cxn modelId="{0B60CE6B-314C-474E-9E69-3FBA40D3ABF7}" type="presOf" srcId="{43D4CFCF-72BA-479A-8922-FFED956ECF69}" destId="{7EA29BBC-6A6F-4EDC-A290-3677E10914AF}" srcOrd="0" destOrd="3" presId="urn:microsoft.com/office/officeart/2005/8/layout/pList2"/>
    <dgm:cxn modelId="{171CD154-6280-4307-8719-B81DB152D029}" srcId="{0D82EF59-6F16-4EF1-B055-BB919AB8CDFF}" destId="{BF541756-07E2-4494-B786-943193FE3060}" srcOrd="0" destOrd="0" parTransId="{467F1DF1-A14E-4298-ACA7-2E4548D40C1B}" sibTransId="{19A78845-C110-457B-93C9-BE13356EAD67}"/>
    <dgm:cxn modelId="{AD1BA957-CE3D-4796-9C8A-6BF34C242C47}" srcId="{EA8BA232-275A-4E39-ADA6-08A0706C0FEA}" destId="{43D4CFCF-72BA-479A-8922-FFED956ECF69}" srcOrd="2" destOrd="0" parTransId="{BAE4516D-C2D3-4D7C-8F41-B2587163C16D}" sibTransId="{DCC4A50D-2DA6-476C-8E3F-FB5A206B8FE7}"/>
    <dgm:cxn modelId="{E466C07A-531F-4026-93AA-E937CDDFE98B}" srcId="{2658DDAA-1F0C-4B77-A4FE-1C658185F003}" destId="{0D82EF59-6F16-4EF1-B055-BB919AB8CDFF}" srcOrd="2" destOrd="0" parTransId="{B15C4999-2472-4C45-AD84-A6C7B80E7E07}" sibTransId="{6F1EC827-0577-466F-97C4-C12ED77D6736}"/>
    <dgm:cxn modelId="{0BF3D85A-EF83-480E-9740-88EE2AB0DFCB}" srcId="{0DAB044D-4EFF-490F-9EDA-4AFDB0A3D31E}" destId="{2B73FB4E-2D2E-4D1D-B415-3AF1948A1358}" srcOrd="0" destOrd="0" parTransId="{EF671930-D2A8-44FF-A0B0-5CD844D7DBA7}" sibTransId="{698E15E0-8C6C-401F-8A0D-8B41621DBBE0}"/>
    <dgm:cxn modelId="{E914B37F-9984-42D7-80A3-511EA0571434}" type="presOf" srcId="{0DAB044D-4EFF-490F-9EDA-4AFDB0A3D31E}" destId="{67836FCE-D4F7-402A-BAEE-736F08F2B917}" srcOrd="0" destOrd="0" presId="urn:microsoft.com/office/officeart/2005/8/layout/pList2"/>
    <dgm:cxn modelId="{A09B8286-4C23-4D2D-B968-0E9D12A8CCD1}" type="presOf" srcId="{2658DDAA-1F0C-4B77-A4FE-1C658185F003}" destId="{52805D66-67F6-403C-AA81-23A31E9A475E}" srcOrd="0" destOrd="0" presId="urn:microsoft.com/office/officeart/2005/8/layout/pList2"/>
    <dgm:cxn modelId="{7AEC4DA4-800E-4995-9806-73F992847489}" type="presOf" srcId="{C43E9906-CB7B-403A-B23E-7D04985F12F7}" destId="{52466913-CA9A-44B4-AAEA-C20EE5DAFD5F}" srcOrd="0" destOrd="0" presId="urn:microsoft.com/office/officeart/2005/8/layout/pList2"/>
    <dgm:cxn modelId="{822642A5-7DD1-4380-9E96-51BF7E0DC4AF}" type="presOf" srcId="{1A17CEF0-04B2-4757-8574-C81639EE3556}" destId="{80E7474B-A325-4909-B641-EA75346839BE}" srcOrd="0" destOrd="0" presId="urn:microsoft.com/office/officeart/2005/8/layout/pList2"/>
    <dgm:cxn modelId="{5EEE12B5-0C91-4F78-AE49-36C1694D15C4}" srcId="{2658DDAA-1F0C-4B77-A4FE-1C658185F003}" destId="{0DAB044D-4EFF-490F-9EDA-4AFDB0A3D31E}" srcOrd="0" destOrd="0" parTransId="{3A328FD7-80E0-4F41-89E4-1B684EE48AB7}" sibTransId="{1A17CEF0-04B2-4757-8574-C81639EE3556}"/>
    <dgm:cxn modelId="{8D8D37CE-1448-42FA-8944-C0B5F1369CCC}" type="presOf" srcId="{BF541756-07E2-4494-B786-943193FE3060}" destId="{2B197DDC-C1A1-430D-A000-4E3075D9036F}" srcOrd="0" destOrd="1" presId="urn:microsoft.com/office/officeart/2005/8/layout/pList2"/>
    <dgm:cxn modelId="{177272DE-1527-43DA-8979-32F5BED04084}" type="presOf" srcId="{2639AC3D-6B1B-46F5-9BBF-5D4E2DBB6E93}" destId="{7EA29BBC-6A6F-4EDC-A290-3677E10914AF}" srcOrd="0" destOrd="1" presId="urn:microsoft.com/office/officeart/2005/8/layout/pList2"/>
    <dgm:cxn modelId="{44BD51F0-3B74-484F-8F1C-0FB10E54B0FF}" srcId="{EA8BA232-275A-4E39-ADA6-08A0706C0FEA}" destId="{2639AC3D-6B1B-46F5-9BBF-5D4E2DBB6E93}" srcOrd="0" destOrd="0" parTransId="{80B1FDAA-28A5-4098-9184-C508456D0A4D}" sibTransId="{AA7F4262-36C5-4100-BEC8-769DC0137C98}"/>
    <dgm:cxn modelId="{6C5DE6FF-C424-43E8-BA69-98CB240C875B}" srcId="{EA8BA232-275A-4E39-ADA6-08A0706C0FEA}" destId="{B5A95F3A-36A7-4834-8F3C-7EF101F72063}" srcOrd="1" destOrd="0" parTransId="{6CE0B47A-4D85-4859-81EE-1D01BC7BCAE7}" sibTransId="{9215DE93-3307-48C2-9FFC-937213ED5514}"/>
    <dgm:cxn modelId="{5081E318-F72F-44D3-8F9B-8A8BFCBA3894}" type="presParOf" srcId="{52805D66-67F6-403C-AA81-23A31E9A475E}" destId="{05BAF28F-A6A3-4BCE-9F92-82D5BAFA105D}" srcOrd="0" destOrd="0" presId="urn:microsoft.com/office/officeart/2005/8/layout/pList2"/>
    <dgm:cxn modelId="{DF93946B-A75C-441D-BBB3-E38DD9CA8FEA}" type="presParOf" srcId="{52805D66-67F6-403C-AA81-23A31E9A475E}" destId="{06CB98F6-FDD8-43F3-B77C-8C5614CEF0C7}" srcOrd="1" destOrd="0" presId="urn:microsoft.com/office/officeart/2005/8/layout/pList2"/>
    <dgm:cxn modelId="{DDF3483B-53D7-446E-B7DD-8116AFE2A3DE}" type="presParOf" srcId="{06CB98F6-FDD8-43F3-B77C-8C5614CEF0C7}" destId="{5FA3170F-7DAB-4107-8923-BE62DFEA4241}" srcOrd="0" destOrd="0" presId="urn:microsoft.com/office/officeart/2005/8/layout/pList2"/>
    <dgm:cxn modelId="{8E1B2732-E420-49CA-8D16-19A92C4CAFEE}" type="presParOf" srcId="{5FA3170F-7DAB-4107-8923-BE62DFEA4241}" destId="{67836FCE-D4F7-402A-BAEE-736F08F2B917}" srcOrd="0" destOrd="0" presId="urn:microsoft.com/office/officeart/2005/8/layout/pList2"/>
    <dgm:cxn modelId="{A6CF9F0E-3540-4BC7-9694-24119A4B26B7}" type="presParOf" srcId="{5FA3170F-7DAB-4107-8923-BE62DFEA4241}" destId="{C8A94F58-BBC5-4200-909A-31F89232F99E}" srcOrd="1" destOrd="0" presId="urn:microsoft.com/office/officeart/2005/8/layout/pList2"/>
    <dgm:cxn modelId="{7561F2EB-8E98-46C8-AE48-80AF8C004C55}" type="presParOf" srcId="{5FA3170F-7DAB-4107-8923-BE62DFEA4241}" destId="{91D582B2-2861-40C3-8ECE-96C0C8E990DD}" srcOrd="2" destOrd="0" presId="urn:microsoft.com/office/officeart/2005/8/layout/pList2"/>
    <dgm:cxn modelId="{537DAD8A-BF75-434B-A459-9DD5A7C580A5}" type="presParOf" srcId="{06CB98F6-FDD8-43F3-B77C-8C5614CEF0C7}" destId="{80E7474B-A325-4909-B641-EA75346839BE}" srcOrd="1" destOrd="0" presId="urn:microsoft.com/office/officeart/2005/8/layout/pList2"/>
    <dgm:cxn modelId="{DD37796C-A268-4BAA-89F1-545A0F70328A}" type="presParOf" srcId="{06CB98F6-FDD8-43F3-B77C-8C5614CEF0C7}" destId="{47C899D3-4CA2-4D80-B802-7D7A0552E939}" srcOrd="2" destOrd="0" presId="urn:microsoft.com/office/officeart/2005/8/layout/pList2"/>
    <dgm:cxn modelId="{0817C3C2-8192-4CCC-AC44-1705D7A22981}" type="presParOf" srcId="{47C899D3-4CA2-4D80-B802-7D7A0552E939}" destId="{7EA29BBC-6A6F-4EDC-A290-3677E10914AF}" srcOrd="0" destOrd="0" presId="urn:microsoft.com/office/officeart/2005/8/layout/pList2"/>
    <dgm:cxn modelId="{609A5099-9311-4C99-8590-37A6CAEE5D78}" type="presParOf" srcId="{47C899D3-4CA2-4D80-B802-7D7A0552E939}" destId="{51C22B54-1530-4BC0-B91D-17D0C82A26C8}" srcOrd="1" destOrd="0" presId="urn:microsoft.com/office/officeart/2005/8/layout/pList2"/>
    <dgm:cxn modelId="{8F5E3668-79D2-4F37-9996-790A9DAC1776}" type="presParOf" srcId="{47C899D3-4CA2-4D80-B802-7D7A0552E939}" destId="{D87C2853-882E-415A-B1AE-1E29E63A46F5}" srcOrd="2" destOrd="0" presId="urn:microsoft.com/office/officeart/2005/8/layout/pList2"/>
    <dgm:cxn modelId="{0EAD04E2-3FDC-4400-9E0D-A5EE089AF680}" type="presParOf" srcId="{06CB98F6-FDD8-43F3-B77C-8C5614CEF0C7}" destId="{52466913-CA9A-44B4-AAEA-C20EE5DAFD5F}" srcOrd="3" destOrd="0" presId="urn:microsoft.com/office/officeart/2005/8/layout/pList2"/>
    <dgm:cxn modelId="{132BD853-A02F-491C-A160-6260F75DECF8}" type="presParOf" srcId="{06CB98F6-FDD8-43F3-B77C-8C5614CEF0C7}" destId="{2CF90A0D-65D5-4165-95A4-74A008B87409}" srcOrd="4" destOrd="0" presId="urn:microsoft.com/office/officeart/2005/8/layout/pList2"/>
    <dgm:cxn modelId="{9F5FCB36-294F-4334-80C6-A0EBA2D1E5E3}" type="presParOf" srcId="{2CF90A0D-65D5-4165-95A4-74A008B87409}" destId="{2B197DDC-C1A1-430D-A000-4E3075D9036F}" srcOrd="0" destOrd="0" presId="urn:microsoft.com/office/officeart/2005/8/layout/pList2"/>
    <dgm:cxn modelId="{616BD35D-C939-48E5-A265-0C44E169E3F1}" type="presParOf" srcId="{2CF90A0D-65D5-4165-95A4-74A008B87409}" destId="{DAA23F1F-52D5-4573-AEA5-90F77BDB96C8}" srcOrd="1" destOrd="0" presId="urn:microsoft.com/office/officeart/2005/8/layout/pList2"/>
    <dgm:cxn modelId="{A762A769-13E1-43F3-8BED-86343676A498}" type="presParOf" srcId="{2CF90A0D-65D5-4165-95A4-74A008B87409}" destId="{D9B7096A-B467-4947-BB0D-4B972EF0C6C6}"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2F7C3-D3BD-4BB1-BAF8-B00DACE32ADA}">
      <dsp:nvSpPr>
        <dsp:cNvPr id="0" name=""/>
        <dsp:cNvSpPr/>
      </dsp:nvSpPr>
      <dsp:spPr>
        <a:xfrm>
          <a:off x="1457" y="0"/>
          <a:ext cx="3788450" cy="5080644"/>
        </a:xfrm>
        <a:prstGeom prst="roundRect">
          <a:avLst>
            <a:gd name="adj" fmla="val 10000"/>
          </a:avLst>
        </a:prstGeom>
        <a:solidFill>
          <a:srgbClr val="8FB486"/>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Open Sans" panose="020B0606030504020204" pitchFamily="34" charset="0"/>
              <a:ea typeface="Open Sans" panose="020B0606030504020204" pitchFamily="34" charset="0"/>
              <a:cs typeface="Open Sans" panose="020B0606030504020204" pitchFamily="34" charset="0"/>
            </a:rPr>
            <a:t>Economic Impact</a:t>
          </a:r>
        </a:p>
      </dsp:txBody>
      <dsp:txXfrm>
        <a:off x="1457" y="0"/>
        <a:ext cx="3788450" cy="1524193"/>
      </dsp:txXfrm>
    </dsp:sp>
    <dsp:sp modelId="{41F2052B-E006-4162-BA6A-DEEF07B83512}">
      <dsp:nvSpPr>
        <dsp:cNvPr id="0" name=""/>
        <dsp:cNvSpPr/>
      </dsp:nvSpPr>
      <dsp:spPr>
        <a:xfrm>
          <a:off x="380302" y="1524193"/>
          <a:ext cx="3030760" cy="3302419"/>
        </a:xfrm>
        <a:prstGeom prst="roundRect">
          <a:avLst>
            <a:gd name="adj" fmla="val 10000"/>
          </a:avLst>
        </a:prstGeom>
        <a:solidFill>
          <a:srgbClr val="005828"/>
        </a:solidFill>
        <a:ln w="25400" cap="flat" cmpd="sng" algn="ctr">
          <a:solidFill>
            <a:srgbClr val="8FB48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Open Sans" panose="020B0606030504020204" pitchFamily="34" charset="0"/>
              <a:ea typeface="Open Sans" panose="020B0606030504020204" pitchFamily="34" charset="0"/>
              <a:cs typeface="Open Sans" panose="020B0606030504020204" pitchFamily="34" charset="0"/>
            </a:rPr>
            <a:t>Measures the </a:t>
          </a:r>
          <a:r>
            <a:rPr lang="en-US" sz="2200" b="0" u="sng" kern="1200" dirty="0">
              <a:latin typeface="Open Sans" panose="020B0606030504020204" pitchFamily="34" charset="0"/>
              <a:ea typeface="Open Sans" panose="020B0606030504020204" pitchFamily="34" charset="0"/>
              <a:cs typeface="Open Sans" panose="020B0606030504020204" pitchFamily="34" charset="0"/>
            </a:rPr>
            <a:t>tangible</a:t>
          </a:r>
          <a:r>
            <a:rPr lang="en-US" sz="2200" b="0" u="none" kern="1200" dirty="0">
              <a:latin typeface="Open Sans" panose="020B0606030504020204" pitchFamily="34" charset="0"/>
              <a:ea typeface="Open Sans" panose="020B0606030504020204" pitchFamily="34" charset="0"/>
              <a:cs typeface="Open Sans" panose="020B0606030504020204" pitchFamily="34" charset="0"/>
            </a:rPr>
            <a:t> </a:t>
          </a:r>
          <a:r>
            <a:rPr lang="en-US" sz="2200" b="0" kern="1200" dirty="0">
              <a:latin typeface="Open Sans" panose="020B0606030504020204" pitchFamily="34" charset="0"/>
              <a:ea typeface="Open Sans" panose="020B0606030504020204" pitchFamily="34" charset="0"/>
              <a:cs typeface="Open Sans" panose="020B0606030504020204" pitchFamily="34" charset="0"/>
            </a:rPr>
            <a:t>economic benefits of parks and recreation, such as economic activity, tourism revenue, and jobs creation.</a:t>
          </a:r>
        </a:p>
      </dsp:txBody>
      <dsp:txXfrm>
        <a:off x="469070" y="1612961"/>
        <a:ext cx="2853224" cy="3124883"/>
      </dsp:txXfrm>
    </dsp:sp>
    <dsp:sp modelId="{E3B8981F-7008-4615-97A1-38BDE539BE65}">
      <dsp:nvSpPr>
        <dsp:cNvPr id="0" name=""/>
        <dsp:cNvSpPr/>
      </dsp:nvSpPr>
      <dsp:spPr>
        <a:xfrm>
          <a:off x="4074040" y="0"/>
          <a:ext cx="3788450" cy="5080644"/>
        </a:xfrm>
        <a:prstGeom prst="roundRect">
          <a:avLst>
            <a:gd name="adj" fmla="val 10000"/>
          </a:avLst>
        </a:prstGeom>
        <a:solidFill>
          <a:srgbClr val="8FB486"/>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Open Sans" panose="020B0606030504020204" pitchFamily="34" charset="0"/>
              <a:ea typeface="Open Sans" panose="020B0606030504020204" pitchFamily="34" charset="0"/>
              <a:cs typeface="Open Sans" panose="020B0606030504020204" pitchFamily="34" charset="0"/>
            </a:rPr>
            <a:t>Cost-Benefit Analysis</a:t>
          </a:r>
        </a:p>
      </dsp:txBody>
      <dsp:txXfrm>
        <a:off x="4074040" y="0"/>
        <a:ext cx="3788450" cy="1524193"/>
      </dsp:txXfrm>
    </dsp:sp>
    <dsp:sp modelId="{16660748-0780-4D28-BA9E-3C6CF7D7E29B}">
      <dsp:nvSpPr>
        <dsp:cNvPr id="0" name=""/>
        <dsp:cNvSpPr/>
      </dsp:nvSpPr>
      <dsp:spPr>
        <a:xfrm>
          <a:off x="4452885" y="1524193"/>
          <a:ext cx="3030760" cy="3302419"/>
        </a:xfrm>
        <a:prstGeom prst="roundRect">
          <a:avLst>
            <a:gd name="adj" fmla="val 10000"/>
          </a:avLst>
        </a:prstGeom>
        <a:solidFill>
          <a:srgbClr val="005828"/>
        </a:solidFill>
        <a:ln w="25400" cap="flat" cmpd="sng" algn="ctr">
          <a:solidFill>
            <a:srgbClr val="8FB48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Open Sans" panose="020B0606030504020204" pitchFamily="34" charset="0"/>
              <a:ea typeface="Open Sans" panose="020B0606030504020204" pitchFamily="34" charset="0"/>
              <a:cs typeface="Open Sans" panose="020B0606030504020204" pitchFamily="34" charset="0"/>
            </a:rPr>
            <a:t>Measures the </a:t>
          </a:r>
          <a:r>
            <a:rPr lang="en-US" sz="2400" b="0" u="sng" kern="1200" dirty="0">
              <a:latin typeface="Open Sans" panose="020B0606030504020204" pitchFamily="34" charset="0"/>
              <a:ea typeface="Open Sans" panose="020B0606030504020204" pitchFamily="34" charset="0"/>
              <a:cs typeface="Open Sans" panose="020B0606030504020204" pitchFamily="34" charset="0"/>
            </a:rPr>
            <a:t>tangible</a:t>
          </a:r>
          <a:r>
            <a:rPr lang="en-US" sz="2400" b="0" u="none" kern="1200" dirty="0">
              <a:latin typeface="Open Sans" panose="020B0606030504020204" pitchFamily="34" charset="0"/>
              <a:ea typeface="Open Sans" panose="020B0606030504020204" pitchFamily="34" charset="0"/>
              <a:cs typeface="Open Sans" panose="020B0606030504020204" pitchFamily="34" charset="0"/>
            </a:rPr>
            <a:t> </a:t>
          </a:r>
          <a:r>
            <a:rPr lang="en-US" sz="2400" b="0" kern="1200" dirty="0">
              <a:latin typeface="Open Sans" panose="020B0606030504020204" pitchFamily="34" charset="0"/>
              <a:ea typeface="Open Sans" panose="020B0606030504020204" pitchFamily="34" charset="0"/>
              <a:cs typeface="Open Sans" panose="020B0606030504020204" pitchFamily="34" charset="0"/>
            </a:rPr>
            <a:t>economic benefits of parks and recreation </a:t>
          </a:r>
          <a:r>
            <a:rPr lang="en-US" sz="2400" b="0" u="none" kern="1200" dirty="0">
              <a:latin typeface="Open Sans" panose="020B0606030504020204" pitchFamily="34" charset="0"/>
              <a:ea typeface="Open Sans" panose="020B0606030504020204" pitchFamily="34" charset="0"/>
              <a:cs typeface="Open Sans" panose="020B0606030504020204" pitchFamily="34" charset="0"/>
            </a:rPr>
            <a:t>relative to the up-front costs. </a:t>
          </a:r>
        </a:p>
      </dsp:txBody>
      <dsp:txXfrm>
        <a:off x="4541653" y="1612961"/>
        <a:ext cx="2853224" cy="3124883"/>
      </dsp:txXfrm>
    </dsp:sp>
    <dsp:sp modelId="{33A6D496-A1E3-4969-BB08-EA0B5080D86E}">
      <dsp:nvSpPr>
        <dsp:cNvPr id="0" name=""/>
        <dsp:cNvSpPr/>
      </dsp:nvSpPr>
      <dsp:spPr>
        <a:xfrm>
          <a:off x="8146624" y="0"/>
          <a:ext cx="3788450" cy="5080644"/>
        </a:xfrm>
        <a:prstGeom prst="roundRect">
          <a:avLst>
            <a:gd name="adj" fmla="val 10000"/>
          </a:avLst>
        </a:prstGeom>
        <a:solidFill>
          <a:srgbClr val="8FB486"/>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latin typeface="Open Sans" panose="020B0606030504020204" pitchFamily="34" charset="0"/>
              <a:ea typeface="Open Sans" panose="020B0606030504020204" pitchFamily="34" charset="0"/>
              <a:cs typeface="Open Sans" panose="020B0606030504020204" pitchFamily="34" charset="0"/>
            </a:rPr>
            <a:t>Social Return on Investment</a:t>
          </a:r>
        </a:p>
      </dsp:txBody>
      <dsp:txXfrm>
        <a:off x="8146624" y="0"/>
        <a:ext cx="3788450" cy="1524193"/>
      </dsp:txXfrm>
    </dsp:sp>
    <dsp:sp modelId="{30B6C5F7-33E3-4C31-9B08-EB112FC65492}">
      <dsp:nvSpPr>
        <dsp:cNvPr id="0" name=""/>
        <dsp:cNvSpPr/>
      </dsp:nvSpPr>
      <dsp:spPr>
        <a:xfrm>
          <a:off x="8525469" y="1524193"/>
          <a:ext cx="3030760" cy="3302419"/>
        </a:xfrm>
        <a:prstGeom prst="roundRect">
          <a:avLst>
            <a:gd name="adj" fmla="val 10000"/>
          </a:avLst>
        </a:prstGeom>
        <a:solidFill>
          <a:srgbClr val="005828"/>
        </a:solidFill>
        <a:ln w="25400" cap="flat" cmpd="sng" algn="ctr">
          <a:solidFill>
            <a:srgbClr val="8FB48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Open Sans" panose="020B0606030504020204" pitchFamily="34" charset="0"/>
              <a:ea typeface="Open Sans" panose="020B0606030504020204" pitchFamily="34" charset="0"/>
              <a:cs typeface="Open Sans" panose="020B0606030504020204" pitchFamily="34" charset="0"/>
            </a:rPr>
            <a:t>Measures the </a:t>
          </a:r>
          <a:r>
            <a:rPr lang="en-US" sz="2200" b="0" u="sng" kern="1200" dirty="0">
              <a:latin typeface="Open Sans" panose="020B0606030504020204" pitchFamily="34" charset="0"/>
              <a:ea typeface="Open Sans" panose="020B0606030504020204" pitchFamily="34" charset="0"/>
              <a:cs typeface="Open Sans" panose="020B0606030504020204" pitchFamily="34" charset="0"/>
            </a:rPr>
            <a:t>tangible </a:t>
          </a:r>
          <a:r>
            <a:rPr lang="en-US" sz="2200" b="0" i="0" u="sng" kern="1200" dirty="0">
              <a:latin typeface="Open Sans" panose="020B0606030504020204" pitchFamily="34" charset="0"/>
              <a:ea typeface="Open Sans" panose="020B0606030504020204" pitchFamily="34" charset="0"/>
              <a:cs typeface="Open Sans" panose="020B0606030504020204" pitchFamily="34" charset="0"/>
            </a:rPr>
            <a:t>and</a:t>
          </a:r>
          <a:r>
            <a:rPr lang="en-US" sz="2200" b="0" u="sng" kern="1200" dirty="0">
              <a:latin typeface="Open Sans" panose="020B0606030504020204" pitchFamily="34" charset="0"/>
              <a:ea typeface="Open Sans" panose="020B0606030504020204" pitchFamily="34" charset="0"/>
              <a:cs typeface="Open Sans" panose="020B0606030504020204" pitchFamily="34" charset="0"/>
            </a:rPr>
            <a:t> intangible </a:t>
          </a:r>
          <a:r>
            <a:rPr lang="en-US" sz="2200" b="0" u="none" kern="1200" dirty="0">
              <a:latin typeface="Open Sans" panose="020B0606030504020204" pitchFamily="34" charset="0"/>
              <a:ea typeface="Open Sans" panose="020B0606030504020204" pitchFamily="34" charset="0"/>
              <a:cs typeface="Open Sans" panose="020B0606030504020204" pitchFamily="34" charset="0"/>
            </a:rPr>
            <a:t>economic</a:t>
          </a:r>
          <a:r>
            <a:rPr lang="en-US" sz="2200" b="0" u="sng" kern="1200" dirty="0">
              <a:latin typeface="Open Sans" panose="020B0606030504020204" pitchFamily="34" charset="0"/>
              <a:ea typeface="Open Sans" panose="020B0606030504020204" pitchFamily="34" charset="0"/>
              <a:cs typeface="Open Sans" panose="020B0606030504020204" pitchFamily="34" charset="0"/>
            </a:rPr>
            <a:t> </a:t>
          </a:r>
          <a:r>
            <a:rPr lang="en-US" sz="2200" b="0" kern="1200" dirty="0">
              <a:latin typeface="Open Sans" panose="020B0606030504020204" pitchFamily="34" charset="0"/>
              <a:ea typeface="Open Sans" panose="020B0606030504020204" pitchFamily="34" charset="0"/>
              <a:cs typeface="Open Sans" panose="020B0606030504020204" pitchFamily="34" charset="0"/>
            </a:rPr>
            <a:t>benefits of parks and recreation relative to the up-front costs.</a:t>
          </a:r>
        </a:p>
      </dsp:txBody>
      <dsp:txXfrm>
        <a:off x="8614237" y="1612961"/>
        <a:ext cx="2853224" cy="3124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AF28F-A6A3-4BCE-9F92-82D5BAFA105D}">
      <dsp:nvSpPr>
        <dsp:cNvPr id="0" name=""/>
        <dsp:cNvSpPr/>
      </dsp:nvSpPr>
      <dsp:spPr>
        <a:xfrm>
          <a:off x="0" y="0"/>
          <a:ext cx="16383000" cy="3053482"/>
        </a:xfrm>
        <a:prstGeom prst="roundRect">
          <a:avLst>
            <a:gd name="adj" fmla="val 10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1D582B2-2861-40C3-8ECE-96C0C8E990DD}">
      <dsp:nvSpPr>
        <dsp:cNvPr id="0" name=""/>
        <dsp:cNvSpPr/>
      </dsp:nvSpPr>
      <dsp:spPr>
        <a:xfrm>
          <a:off x="491490" y="407131"/>
          <a:ext cx="4812506" cy="223922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7836FCE-D4F7-402A-BAEE-736F08F2B917}">
      <dsp:nvSpPr>
        <dsp:cNvPr id="0" name=""/>
        <dsp:cNvSpPr/>
      </dsp:nvSpPr>
      <dsp:spPr>
        <a:xfrm rot="10800000">
          <a:off x="491490" y="3053482"/>
          <a:ext cx="4812506" cy="3732034"/>
        </a:xfrm>
        <a:prstGeom prst="round2SameRect">
          <a:avLst>
            <a:gd name="adj1" fmla="val 10500"/>
            <a:gd name="adj2" fmla="val 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t" anchorCtr="0">
          <a:noAutofit/>
        </a:bodyPr>
        <a:lstStyle/>
        <a:p>
          <a:pPr marL="0" lvl="0" indent="0" algn="l" defTabSz="2089150">
            <a:lnSpc>
              <a:spcPct val="90000"/>
            </a:lnSpc>
            <a:spcBef>
              <a:spcPct val="0"/>
            </a:spcBef>
            <a:spcAft>
              <a:spcPct val="35000"/>
            </a:spcAft>
            <a:buNone/>
          </a:pPr>
          <a:r>
            <a:rPr lang="en-US" sz="4700" b="1" kern="1200" dirty="0">
              <a:latin typeface="Open Sans" panose="020B0606030504020204" pitchFamily="34" charset="0"/>
              <a:ea typeface="Open Sans" panose="020B0606030504020204" pitchFamily="34" charset="0"/>
              <a:cs typeface="Open Sans" panose="020B0606030504020204" pitchFamily="34" charset="0"/>
            </a:rPr>
            <a:t>Facilities</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1</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2</a:t>
          </a:r>
        </a:p>
      </dsp:txBody>
      <dsp:txXfrm rot="10800000">
        <a:off x="606263" y="3053482"/>
        <a:ext cx="4582960" cy="3617261"/>
      </dsp:txXfrm>
    </dsp:sp>
    <dsp:sp modelId="{D87C2853-882E-415A-B1AE-1E29E63A46F5}">
      <dsp:nvSpPr>
        <dsp:cNvPr id="0" name=""/>
        <dsp:cNvSpPr/>
      </dsp:nvSpPr>
      <dsp:spPr>
        <a:xfrm>
          <a:off x="5785246" y="407131"/>
          <a:ext cx="4812506" cy="223922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2000" b="-22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EA29BBC-6A6F-4EDC-A290-3677E10914AF}">
      <dsp:nvSpPr>
        <dsp:cNvPr id="0" name=""/>
        <dsp:cNvSpPr/>
      </dsp:nvSpPr>
      <dsp:spPr>
        <a:xfrm rot="10800000">
          <a:off x="5785246" y="3053482"/>
          <a:ext cx="4812506" cy="3732034"/>
        </a:xfrm>
        <a:prstGeom prst="round2SameRect">
          <a:avLst>
            <a:gd name="adj1" fmla="val 10500"/>
            <a:gd name="adj2" fmla="val 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t" anchorCtr="0">
          <a:noAutofit/>
        </a:bodyPr>
        <a:lstStyle/>
        <a:p>
          <a:pPr marL="0" lvl="0" indent="0" algn="l" defTabSz="2089150">
            <a:lnSpc>
              <a:spcPct val="90000"/>
            </a:lnSpc>
            <a:spcBef>
              <a:spcPct val="0"/>
            </a:spcBef>
            <a:spcAft>
              <a:spcPct val="35000"/>
            </a:spcAft>
            <a:buNone/>
          </a:pPr>
          <a:r>
            <a:rPr lang="en-US" sz="4700" b="1" kern="1200" dirty="0">
              <a:latin typeface="Open Sans" panose="020B0606030504020204" pitchFamily="34" charset="0"/>
              <a:ea typeface="Open Sans" panose="020B0606030504020204" pitchFamily="34" charset="0"/>
              <a:cs typeface="Open Sans" panose="020B0606030504020204" pitchFamily="34" charset="0"/>
            </a:rPr>
            <a:t>Programs</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1</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2</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3</a:t>
          </a:r>
        </a:p>
      </dsp:txBody>
      <dsp:txXfrm rot="10800000">
        <a:off x="5900019" y="3053482"/>
        <a:ext cx="4582960" cy="3617261"/>
      </dsp:txXfrm>
    </dsp:sp>
    <dsp:sp modelId="{D9B7096A-B467-4947-BB0D-4B972EF0C6C6}">
      <dsp:nvSpPr>
        <dsp:cNvPr id="0" name=""/>
        <dsp:cNvSpPr/>
      </dsp:nvSpPr>
      <dsp:spPr>
        <a:xfrm>
          <a:off x="11079003" y="407131"/>
          <a:ext cx="4812506" cy="223922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B197DDC-C1A1-430D-A000-4E3075D9036F}">
      <dsp:nvSpPr>
        <dsp:cNvPr id="0" name=""/>
        <dsp:cNvSpPr/>
      </dsp:nvSpPr>
      <dsp:spPr>
        <a:xfrm rot="10800000">
          <a:off x="11079003" y="3053482"/>
          <a:ext cx="4812506" cy="3732034"/>
        </a:xfrm>
        <a:prstGeom prst="round2SameRect">
          <a:avLst>
            <a:gd name="adj1" fmla="val 10500"/>
            <a:gd name="adj2" fmla="val 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264" tIns="334264" rIns="334264" bIns="334264" numCol="1" spcCol="1270" anchor="t" anchorCtr="0">
          <a:noAutofit/>
        </a:bodyPr>
        <a:lstStyle/>
        <a:p>
          <a:pPr marL="0" lvl="0" indent="0" algn="l" defTabSz="2089150">
            <a:lnSpc>
              <a:spcPct val="90000"/>
            </a:lnSpc>
            <a:spcBef>
              <a:spcPct val="0"/>
            </a:spcBef>
            <a:spcAft>
              <a:spcPct val="35000"/>
            </a:spcAft>
            <a:buNone/>
          </a:pPr>
          <a:r>
            <a:rPr lang="en-US" sz="4700" b="1" kern="1200" dirty="0">
              <a:latin typeface="Open Sans" panose="020B0606030504020204" pitchFamily="34" charset="0"/>
              <a:ea typeface="Open Sans" panose="020B0606030504020204" pitchFamily="34" charset="0"/>
              <a:cs typeface="Open Sans" panose="020B0606030504020204" pitchFamily="34" charset="0"/>
            </a:rPr>
            <a:t>Parks</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1</a:t>
          </a:r>
        </a:p>
        <a:p>
          <a:pPr marL="285750" lvl="1" indent="-285750" algn="l" defTabSz="1644650">
            <a:lnSpc>
              <a:spcPct val="90000"/>
            </a:lnSpc>
            <a:spcBef>
              <a:spcPct val="0"/>
            </a:spcBef>
            <a:spcAft>
              <a:spcPct val="15000"/>
            </a:spcAft>
            <a:buChar char="•"/>
          </a:pPr>
          <a:r>
            <a:rPr lang="en-US" sz="3700" kern="1200" dirty="0">
              <a:latin typeface="Open Sans" panose="020B0606030504020204" pitchFamily="34" charset="0"/>
              <a:ea typeface="Open Sans" panose="020B0606030504020204" pitchFamily="34" charset="0"/>
              <a:cs typeface="Open Sans" panose="020B0606030504020204" pitchFamily="34" charset="0"/>
            </a:rPr>
            <a:t>Example 2</a:t>
          </a:r>
        </a:p>
      </dsp:txBody>
      <dsp:txXfrm rot="10800000">
        <a:off x="11193776" y="3053482"/>
        <a:ext cx="4582960" cy="36172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781F-309A-4CE2-9A0C-38EEE74FD698}"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BEC0B-37BD-4BB9-AEFC-27C18C0595DB}" type="slidenum">
              <a:rPr lang="en-US" smtClean="0"/>
              <a:t>‹#›</a:t>
            </a:fld>
            <a:endParaRPr lang="en-US"/>
          </a:p>
        </p:txBody>
      </p:sp>
    </p:spTree>
    <p:extLst>
      <p:ext uri="{BB962C8B-B14F-4D97-AF65-F5344CB8AC3E}">
        <p14:creationId xmlns:p14="http://schemas.microsoft.com/office/powerpoint/2010/main" val="1549296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1</a:t>
            </a:fld>
            <a:endParaRPr lang="en-US"/>
          </a:p>
        </p:txBody>
      </p:sp>
    </p:spTree>
    <p:extLst>
      <p:ext uri="{BB962C8B-B14F-4D97-AF65-F5344CB8AC3E}">
        <p14:creationId xmlns:p14="http://schemas.microsoft.com/office/powerpoint/2010/main" val="2289094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one of several slides where you can add information on your community’s health. </a:t>
            </a:r>
            <a:endParaRPr lang="en-US" b="0" dirty="0"/>
          </a:p>
          <a:p>
            <a:endParaRPr lang="en-US" b="0" dirty="0"/>
          </a:p>
          <a:p>
            <a:r>
              <a:rPr lang="en-US" b="0" dirty="0"/>
              <a:t>You may want to highlight health problems in your community that you are helping to address, such as diabetes. You could also choose to highlight ways that your community is healthy! </a:t>
            </a:r>
          </a:p>
          <a:p>
            <a:endParaRPr lang="en-US" b="0" dirty="0"/>
          </a:p>
          <a:p>
            <a:r>
              <a:rPr lang="en-US" b="0" dirty="0"/>
              <a:t>You can use the Dept of Health and Human Services </a:t>
            </a:r>
            <a:r>
              <a:rPr lang="en-US" b="1" dirty="0"/>
              <a:t>Community Snapshot Report </a:t>
            </a:r>
            <a:r>
              <a:rPr lang="en-US" b="0" dirty="0"/>
              <a:t>to find health statistics for your County or Small Area. </a:t>
            </a:r>
          </a:p>
          <a:p>
            <a:r>
              <a:rPr lang="en-US" b="0" dirty="0"/>
              <a:t>https://ibis.health.utah.gov/ibisph-view/community/snapshot/Builder.html</a:t>
            </a:r>
          </a:p>
          <a:p>
            <a:pPr marL="228600" indent="-228600">
              <a:buFont typeface="+mj-lt"/>
              <a:buAutoNum type="arabicPeriod"/>
            </a:pPr>
            <a:r>
              <a:rPr lang="en-US" b="0" dirty="0"/>
              <a:t>Select your community</a:t>
            </a:r>
          </a:p>
          <a:p>
            <a:pPr marL="228600" indent="-228600">
              <a:buFont typeface="+mj-lt"/>
              <a:buAutoNum type="arabicPeriod"/>
            </a:pPr>
            <a:r>
              <a:rPr lang="en-US" b="0" dirty="0"/>
              <a:t>Select your health indicators (you can choose to pull all indicators, or you can select a general category like Chronic Diseases)</a:t>
            </a:r>
          </a:p>
          <a:p>
            <a:pPr marL="228600" indent="-228600">
              <a:buFont typeface="+mj-lt"/>
              <a:buAutoNum type="arabicPeriod"/>
            </a:pPr>
            <a:r>
              <a:rPr lang="en-US" b="0" dirty="0"/>
              <a:t>Select additional information for your report</a:t>
            </a:r>
          </a:p>
          <a:p>
            <a:pPr marL="228600" indent="-228600">
              <a:buFont typeface="+mj-lt"/>
              <a:buAutoNum type="arabicPeriod"/>
            </a:pPr>
            <a:r>
              <a:rPr lang="en-US" b="0" dirty="0"/>
              <a:t>Submit the webpage, and you’ll have your report!</a:t>
            </a:r>
          </a:p>
          <a:p>
            <a:pPr marL="228600" indent="-228600">
              <a:buFont typeface="+mj-lt"/>
              <a:buAutoNum type="arabicPeriod"/>
            </a:pPr>
            <a:endParaRPr lang="en-US" b="1" dirty="0"/>
          </a:p>
        </p:txBody>
      </p:sp>
      <p:sp>
        <p:nvSpPr>
          <p:cNvPr id="4" name="Slide Number Placeholder 3"/>
          <p:cNvSpPr>
            <a:spLocks noGrp="1"/>
          </p:cNvSpPr>
          <p:nvPr>
            <p:ph type="sldNum" sz="quarter" idx="5"/>
          </p:nvPr>
        </p:nvSpPr>
        <p:spPr/>
        <p:txBody>
          <a:bodyPr/>
          <a:lstStyle/>
          <a:p>
            <a:fld id="{334BEC0B-37BD-4BB9-AEFC-27C18C0595DB}" type="slidenum">
              <a:rPr lang="en-US" smtClean="0"/>
              <a:t>19</a:t>
            </a:fld>
            <a:endParaRPr lang="en-US"/>
          </a:p>
        </p:txBody>
      </p:sp>
    </p:spTree>
    <p:extLst>
      <p:ext uri="{BB962C8B-B14F-4D97-AF65-F5344CB8AC3E}">
        <p14:creationId xmlns:p14="http://schemas.microsoft.com/office/powerpoint/2010/main" val="2039989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one of several slides where you can add information on your community’s health. </a:t>
            </a:r>
            <a:endParaRPr lang="en-US" b="0" dirty="0"/>
          </a:p>
          <a:p>
            <a:endParaRPr lang="en-US" b="0" dirty="0"/>
          </a:p>
          <a:p>
            <a:r>
              <a:rPr lang="en-US" b="0" dirty="0"/>
              <a:t>You may want to highlight health problems in your community that you are helping to address, such as diabetes. You could also choose to highlight ways that your community is healthy! </a:t>
            </a:r>
          </a:p>
          <a:p>
            <a:endParaRPr lang="en-US" b="0" dirty="0"/>
          </a:p>
          <a:p>
            <a:r>
              <a:rPr lang="en-US" b="0" dirty="0"/>
              <a:t>You can use the Dept of Health and Human Services </a:t>
            </a:r>
            <a:r>
              <a:rPr lang="en-US" b="1" dirty="0"/>
              <a:t>Community Snapshot Report </a:t>
            </a:r>
            <a:r>
              <a:rPr lang="en-US" b="0" dirty="0"/>
              <a:t>to find health statistics for your County or Small Area. </a:t>
            </a:r>
          </a:p>
          <a:p>
            <a:r>
              <a:rPr lang="en-US" b="0" dirty="0"/>
              <a:t>https://ibis.health.utah.gov/ibisph-view/community/snapshot/Builder.html</a:t>
            </a:r>
          </a:p>
          <a:p>
            <a:pPr marL="228600" indent="-228600">
              <a:buFont typeface="+mj-lt"/>
              <a:buAutoNum type="arabicPeriod"/>
            </a:pPr>
            <a:r>
              <a:rPr lang="en-US" b="0" dirty="0"/>
              <a:t>Select your community</a:t>
            </a:r>
          </a:p>
          <a:p>
            <a:pPr marL="228600" indent="-228600">
              <a:buFont typeface="+mj-lt"/>
              <a:buAutoNum type="arabicPeriod"/>
            </a:pPr>
            <a:r>
              <a:rPr lang="en-US" b="0" dirty="0"/>
              <a:t>Select your health indicators (you can choose to pull all indicators, or you can select a general category like Chronic Diseases)</a:t>
            </a:r>
          </a:p>
          <a:p>
            <a:pPr marL="228600" indent="-228600">
              <a:buFont typeface="+mj-lt"/>
              <a:buAutoNum type="arabicPeriod"/>
            </a:pPr>
            <a:r>
              <a:rPr lang="en-US" b="0" dirty="0"/>
              <a:t>Select additional information for your report</a:t>
            </a:r>
          </a:p>
          <a:p>
            <a:pPr marL="228600" indent="-228600">
              <a:buFont typeface="+mj-lt"/>
              <a:buAutoNum type="arabicPeriod"/>
            </a:pPr>
            <a:r>
              <a:rPr lang="en-US" b="0" dirty="0"/>
              <a:t>Submit the webpage, and you’ll have your report!</a:t>
            </a:r>
          </a:p>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20</a:t>
            </a:fld>
            <a:endParaRPr lang="en-US"/>
          </a:p>
        </p:txBody>
      </p:sp>
    </p:spTree>
    <p:extLst>
      <p:ext uri="{BB962C8B-B14F-4D97-AF65-F5344CB8AC3E}">
        <p14:creationId xmlns:p14="http://schemas.microsoft.com/office/powerpoint/2010/main" val="381702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one of several slides where you can add information on your community’s health. </a:t>
            </a:r>
            <a:endParaRPr lang="en-US" b="0" dirty="0"/>
          </a:p>
          <a:p>
            <a:endParaRPr lang="en-US" b="0" dirty="0"/>
          </a:p>
          <a:p>
            <a:r>
              <a:rPr lang="en-US" b="0" dirty="0"/>
              <a:t>You may want to highlight health problems in your community that you are helping to address, such as diabetes. You could also choose to highlight ways that your community is healthy! </a:t>
            </a:r>
          </a:p>
          <a:p>
            <a:endParaRPr lang="en-US" b="0" dirty="0"/>
          </a:p>
          <a:p>
            <a:r>
              <a:rPr lang="en-US" b="0" dirty="0"/>
              <a:t>You can use the Dept of Health and Human Services </a:t>
            </a:r>
            <a:r>
              <a:rPr lang="en-US" b="1" dirty="0"/>
              <a:t>Community Snapshot Report </a:t>
            </a:r>
            <a:r>
              <a:rPr lang="en-US" b="0" dirty="0"/>
              <a:t>to find health statistics for your County or Small Area. </a:t>
            </a:r>
          </a:p>
          <a:p>
            <a:r>
              <a:rPr lang="en-US" b="0" dirty="0"/>
              <a:t>https://ibis.health.utah.gov/ibisph-view/community/snapshot/Builder.html</a:t>
            </a:r>
          </a:p>
          <a:p>
            <a:pPr marL="228600" indent="-228600">
              <a:buFont typeface="+mj-lt"/>
              <a:buAutoNum type="arabicPeriod"/>
            </a:pPr>
            <a:r>
              <a:rPr lang="en-US" b="0" dirty="0"/>
              <a:t>Select your community</a:t>
            </a:r>
          </a:p>
          <a:p>
            <a:pPr marL="228600" indent="-228600">
              <a:buFont typeface="+mj-lt"/>
              <a:buAutoNum type="arabicPeriod"/>
            </a:pPr>
            <a:r>
              <a:rPr lang="en-US" b="0" dirty="0"/>
              <a:t>Select your health indicators (you can choose to pull all indicators, or you can select a general category like Chronic Diseases)</a:t>
            </a:r>
          </a:p>
          <a:p>
            <a:pPr marL="228600" indent="-228600">
              <a:buFont typeface="+mj-lt"/>
              <a:buAutoNum type="arabicPeriod"/>
            </a:pPr>
            <a:r>
              <a:rPr lang="en-US" b="0" dirty="0"/>
              <a:t>Select additional information for your report</a:t>
            </a:r>
          </a:p>
          <a:p>
            <a:pPr marL="228600" indent="-228600">
              <a:buFont typeface="+mj-lt"/>
              <a:buAutoNum type="arabicPeriod"/>
            </a:pPr>
            <a:r>
              <a:rPr lang="en-US" b="0" dirty="0"/>
              <a:t>Submit the webpage, and you’ll have your report!</a:t>
            </a:r>
          </a:p>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21</a:t>
            </a:fld>
            <a:endParaRPr lang="en-US"/>
          </a:p>
        </p:txBody>
      </p:sp>
    </p:spTree>
    <p:extLst>
      <p:ext uri="{BB962C8B-B14F-4D97-AF65-F5344CB8AC3E}">
        <p14:creationId xmlns:p14="http://schemas.microsoft.com/office/powerpoint/2010/main" val="3493081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 information on the types of programs, facilities, and spaces you provide that help promote health in your community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your own pictures if desired.</a:t>
            </a:r>
          </a:p>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22</a:t>
            </a:fld>
            <a:endParaRPr lang="en-US"/>
          </a:p>
        </p:txBody>
      </p:sp>
    </p:spTree>
    <p:extLst>
      <p:ext uri="{BB962C8B-B14F-4D97-AF65-F5344CB8AC3E}">
        <p14:creationId xmlns:p14="http://schemas.microsoft.com/office/powerpoint/2010/main" val="356739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information on user days for your facilities (if you have facilities).</a:t>
            </a:r>
          </a:p>
        </p:txBody>
      </p:sp>
      <p:sp>
        <p:nvSpPr>
          <p:cNvPr id="4" name="Slide Number Placeholder 3"/>
          <p:cNvSpPr>
            <a:spLocks noGrp="1"/>
          </p:cNvSpPr>
          <p:nvPr>
            <p:ph type="sldNum" sz="quarter" idx="5"/>
          </p:nvPr>
        </p:nvSpPr>
        <p:spPr/>
        <p:txBody>
          <a:bodyPr/>
          <a:lstStyle/>
          <a:p>
            <a:fld id="{334BEC0B-37BD-4BB9-AEFC-27C18C0595DB}" type="slidenum">
              <a:rPr lang="en-US" smtClean="0"/>
              <a:t>23</a:t>
            </a:fld>
            <a:endParaRPr lang="en-US"/>
          </a:p>
        </p:txBody>
      </p:sp>
    </p:spTree>
    <p:extLst>
      <p:ext uri="{BB962C8B-B14F-4D97-AF65-F5344CB8AC3E}">
        <p14:creationId xmlns:p14="http://schemas.microsoft.com/office/powerpoint/2010/main" val="1058551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information on some of the populations you focus on serving.</a:t>
            </a:r>
          </a:p>
        </p:txBody>
      </p:sp>
      <p:sp>
        <p:nvSpPr>
          <p:cNvPr id="4" name="Slide Number Placeholder 3"/>
          <p:cNvSpPr>
            <a:spLocks noGrp="1"/>
          </p:cNvSpPr>
          <p:nvPr>
            <p:ph type="sldNum" sz="quarter" idx="5"/>
          </p:nvPr>
        </p:nvSpPr>
        <p:spPr/>
        <p:txBody>
          <a:bodyPr/>
          <a:lstStyle/>
          <a:p>
            <a:fld id="{334BEC0B-37BD-4BB9-AEFC-27C18C0595DB}" type="slidenum">
              <a:rPr lang="en-US" smtClean="0"/>
              <a:t>24</a:t>
            </a:fld>
            <a:endParaRPr lang="en-US"/>
          </a:p>
        </p:txBody>
      </p:sp>
    </p:spTree>
    <p:extLst>
      <p:ext uri="{BB962C8B-B14F-4D97-AF65-F5344CB8AC3E}">
        <p14:creationId xmlns:p14="http://schemas.microsoft.com/office/powerpoint/2010/main" val="3493174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place to highlight some of your participants and the ways they engage with parks and recreation. </a:t>
            </a:r>
          </a:p>
          <a:p>
            <a:endParaRPr lang="en-US" b="1" dirty="0"/>
          </a:p>
          <a:p>
            <a:r>
              <a:rPr lang="en-US" b="0" dirty="0"/>
              <a:t>Before you include their name or a picture, confirm with them that they are okay being included. </a:t>
            </a:r>
          </a:p>
          <a:p>
            <a:endParaRPr lang="en-US" b="1" dirty="0"/>
          </a:p>
          <a:p>
            <a:endParaRPr lang="en-US" b="1" dirty="0"/>
          </a:p>
        </p:txBody>
      </p:sp>
      <p:sp>
        <p:nvSpPr>
          <p:cNvPr id="4" name="Slide Number Placeholder 3"/>
          <p:cNvSpPr>
            <a:spLocks noGrp="1"/>
          </p:cNvSpPr>
          <p:nvPr>
            <p:ph type="sldNum" sz="quarter" idx="5"/>
          </p:nvPr>
        </p:nvSpPr>
        <p:spPr/>
        <p:txBody>
          <a:bodyPr/>
          <a:lstStyle/>
          <a:p>
            <a:fld id="{334BEC0B-37BD-4BB9-AEFC-27C18C0595DB}" type="slidenum">
              <a:rPr lang="en-US" smtClean="0"/>
              <a:t>25</a:t>
            </a:fld>
            <a:endParaRPr lang="en-US"/>
          </a:p>
        </p:txBody>
      </p:sp>
    </p:spTree>
    <p:extLst>
      <p:ext uri="{BB962C8B-B14F-4D97-AF65-F5344CB8AC3E}">
        <p14:creationId xmlns:p14="http://schemas.microsoft.com/office/powerpoint/2010/main" val="320179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a quote from one of your participants illustrating the value of their parks and recreation experiences! </a:t>
            </a:r>
          </a:p>
          <a:p>
            <a:endParaRPr lang="en-US" b="1" dirty="0"/>
          </a:p>
          <a:p>
            <a:r>
              <a:rPr lang="en-US" b="0" dirty="0"/>
              <a:t>If you are not sure whether the person is comfortable with you listing their name, delete the name out.</a:t>
            </a:r>
          </a:p>
          <a:p>
            <a:endParaRPr lang="en-US" dirty="0"/>
          </a:p>
          <a:p>
            <a:r>
              <a:rPr lang="en-US" dirty="0"/>
              <a:t>You can copy this slide if you want to include more than one quote. You can also move it to a different part of the presentation.</a:t>
            </a:r>
          </a:p>
        </p:txBody>
      </p:sp>
      <p:sp>
        <p:nvSpPr>
          <p:cNvPr id="4" name="Slide Number Placeholder 3"/>
          <p:cNvSpPr>
            <a:spLocks noGrp="1"/>
          </p:cNvSpPr>
          <p:nvPr>
            <p:ph type="sldNum" sz="quarter" idx="5"/>
          </p:nvPr>
        </p:nvSpPr>
        <p:spPr/>
        <p:txBody>
          <a:bodyPr/>
          <a:lstStyle/>
          <a:p>
            <a:fld id="{334BEC0B-37BD-4BB9-AEFC-27C18C0595DB}" type="slidenum">
              <a:rPr lang="en-US" smtClean="0"/>
              <a:t>26</a:t>
            </a:fld>
            <a:endParaRPr lang="en-US"/>
          </a:p>
        </p:txBody>
      </p:sp>
    </p:spTree>
    <p:extLst>
      <p:ext uri="{BB962C8B-B14F-4D97-AF65-F5344CB8AC3E}">
        <p14:creationId xmlns:p14="http://schemas.microsoft.com/office/powerpoint/2010/main" val="3866765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any contact information you want to share.</a:t>
            </a:r>
          </a:p>
          <a:p>
            <a:endParaRPr lang="en-US" b="1" dirty="0"/>
          </a:p>
          <a:p>
            <a:r>
              <a:rPr lang="en-US" b="0" dirty="0"/>
              <a:t>Delete any contact information you do </a:t>
            </a:r>
            <a:r>
              <a:rPr lang="en-US" b="0" i="1" dirty="0"/>
              <a:t>not </a:t>
            </a:r>
            <a:r>
              <a:rPr lang="en-US" b="0" i="0" dirty="0"/>
              <a:t>want to include.</a:t>
            </a:r>
            <a:endParaRPr lang="en-US" b="0" dirty="0"/>
          </a:p>
        </p:txBody>
      </p:sp>
      <p:sp>
        <p:nvSpPr>
          <p:cNvPr id="4" name="Slide Number Placeholder 3"/>
          <p:cNvSpPr>
            <a:spLocks noGrp="1"/>
          </p:cNvSpPr>
          <p:nvPr>
            <p:ph type="sldNum" sz="quarter" idx="5"/>
          </p:nvPr>
        </p:nvSpPr>
        <p:spPr/>
        <p:txBody>
          <a:bodyPr/>
          <a:lstStyle/>
          <a:p>
            <a:fld id="{334BEC0B-37BD-4BB9-AEFC-27C18C0595DB}" type="slidenum">
              <a:rPr lang="en-US" smtClean="0"/>
              <a:t>27</a:t>
            </a:fld>
            <a:endParaRPr lang="en-US"/>
          </a:p>
        </p:txBody>
      </p:sp>
    </p:spTree>
    <p:extLst>
      <p:ext uri="{BB962C8B-B14F-4D97-AF65-F5344CB8AC3E}">
        <p14:creationId xmlns:p14="http://schemas.microsoft.com/office/powerpoint/2010/main" val="376017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28</a:t>
            </a:fld>
            <a:endParaRPr lang="en-US"/>
          </a:p>
        </p:txBody>
      </p:sp>
    </p:spTree>
    <p:extLst>
      <p:ext uri="{BB962C8B-B14F-4D97-AF65-F5344CB8AC3E}">
        <p14:creationId xmlns:p14="http://schemas.microsoft.com/office/powerpoint/2010/main" val="391038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a:t>
            </a:fld>
            <a:endParaRPr lang="en-US"/>
          </a:p>
        </p:txBody>
      </p:sp>
    </p:spTree>
    <p:extLst>
      <p:ext uri="{BB962C8B-B14F-4D97-AF65-F5344CB8AC3E}">
        <p14:creationId xmlns:p14="http://schemas.microsoft.com/office/powerpoint/2010/main" val="40243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29</a:t>
            </a:fld>
            <a:endParaRPr lang="en-US"/>
          </a:p>
        </p:txBody>
      </p:sp>
    </p:spTree>
    <p:extLst>
      <p:ext uri="{BB962C8B-B14F-4D97-AF65-F5344CB8AC3E}">
        <p14:creationId xmlns:p14="http://schemas.microsoft.com/office/powerpoint/2010/main" val="425691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6</a:t>
            </a:fld>
            <a:endParaRPr lang="en-US"/>
          </a:p>
        </p:txBody>
      </p:sp>
    </p:spTree>
    <p:extLst>
      <p:ext uri="{BB962C8B-B14F-4D97-AF65-F5344CB8AC3E}">
        <p14:creationId xmlns:p14="http://schemas.microsoft.com/office/powerpoint/2010/main" val="405156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7</a:t>
            </a:fld>
            <a:endParaRPr lang="en-US"/>
          </a:p>
        </p:txBody>
      </p:sp>
    </p:spTree>
    <p:extLst>
      <p:ext uri="{BB962C8B-B14F-4D97-AF65-F5344CB8AC3E}">
        <p14:creationId xmlns:p14="http://schemas.microsoft.com/office/powerpoint/2010/main" val="53951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10</a:t>
            </a:fld>
            <a:endParaRPr lang="en-US"/>
          </a:p>
        </p:txBody>
      </p:sp>
    </p:spTree>
    <p:extLst>
      <p:ext uri="{BB962C8B-B14F-4D97-AF65-F5344CB8AC3E}">
        <p14:creationId xmlns:p14="http://schemas.microsoft.com/office/powerpoint/2010/main" val="335224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read more on these different kinds of economic evaluation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Impact: https://cece.vt.edu/projects/EconomicImpact101.html</a:t>
            </a:r>
          </a:p>
          <a:p>
            <a:r>
              <a:rPr lang="en-US" dirty="0"/>
              <a:t>Cost-Benefit Analysis: https://online.hbs.edu/blog/post/cost-benefit-analysis</a:t>
            </a:r>
          </a:p>
          <a:p>
            <a:r>
              <a:rPr lang="en-US" dirty="0"/>
              <a:t>SROI: https://www.investopedia.com/ask/answers/070314/what-factors-go-calculating-social-return-investment-sroi.asp</a:t>
            </a:r>
          </a:p>
          <a:p>
            <a:r>
              <a:rPr lang="en-US" dirty="0"/>
              <a:t>SROI: </a:t>
            </a:r>
          </a:p>
          <a:p>
            <a:endParaRPr lang="en-US" dirty="0"/>
          </a:p>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13</a:t>
            </a:fld>
            <a:endParaRPr lang="en-US"/>
          </a:p>
        </p:txBody>
      </p:sp>
    </p:spTree>
    <p:extLst>
      <p:ext uri="{BB962C8B-B14F-4D97-AF65-F5344CB8AC3E}">
        <p14:creationId xmlns:p14="http://schemas.microsoft.com/office/powerpoint/2010/main" val="408381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BEC0B-37BD-4BB9-AEFC-27C18C0595DB}" type="slidenum">
              <a:rPr lang="en-US" smtClean="0"/>
              <a:t>14</a:t>
            </a:fld>
            <a:endParaRPr lang="en-US"/>
          </a:p>
        </p:txBody>
      </p:sp>
    </p:spTree>
    <p:extLst>
      <p:ext uri="{BB962C8B-B14F-4D97-AF65-F5344CB8AC3E}">
        <p14:creationId xmlns:p14="http://schemas.microsoft.com/office/powerpoint/2010/main" val="85517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includes data from Salt Lake City. If you want to personalize it, input your city into this website (</a:t>
            </a:r>
            <a:r>
              <a:rPr lang="en-US" sz="1200" dirty="0">
                <a:solidFill>
                  <a:srgbClr val="FFFFFF"/>
                </a:solidFill>
                <a:latin typeface="Open Sans Bold"/>
              </a:rPr>
              <a:t>https://www.nrpa.org/publications-research/research-papers/the-health-benefits-of-parks-and-their-economic-impacts/2023-npra-the-health-benefits-of-parks/)</a:t>
            </a:r>
            <a:r>
              <a:rPr lang="en-US" dirty="0"/>
              <a:t>, screenshot the results, and include them in this slide.</a:t>
            </a:r>
          </a:p>
        </p:txBody>
      </p:sp>
      <p:sp>
        <p:nvSpPr>
          <p:cNvPr id="4" name="Slide Number Placeholder 3"/>
          <p:cNvSpPr>
            <a:spLocks noGrp="1"/>
          </p:cNvSpPr>
          <p:nvPr>
            <p:ph type="sldNum" sz="quarter" idx="5"/>
          </p:nvPr>
        </p:nvSpPr>
        <p:spPr/>
        <p:txBody>
          <a:bodyPr/>
          <a:lstStyle/>
          <a:p>
            <a:fld id="{334BEC0B-37BD-4BB9-AEFC-27C18C0595DB}" type="slidenum">
              <a:rPr lang="en-US" smtClean="0"/>
              <a:t>15</a:t>
            </a:fld>
            <a:endParaRPr lang="en-US"/>
          </a:p>
        </p:txBody>
      </p:sp>
    </p:spTree>
    <p:extLst>
      <p:ext uri="{BB962C8B-B14F-4D97-AF65-F5344CB8AC3E}">
        <p14:creationId xmlns:p14="http://schemas.microsoft.com/office/powerpoint/2010/main" val="182490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on your department or city’s vision and mission here.</a:t>
            </a:r>
          </a:p>
        </p:txBody>
      </p:sp>
      <p:sp>
        <p:nvSpPr>
          <p:cNvPr id="4" name="Slide Number Placeholder 3"/>
          <p:cNvSpPr>
            <a:spLocks noGrp="1"/>
          </p:cNvSpPr>
          <p:nvPr>
            <p:ph type="sldNum" sz="quarter" idx="5"/>
          </p:nvPr>
        </p:nvSpPr>
        <p:spPr/>
        <p:txBody>
          <a:bodyPr/>
          <a:lstStyle/>
          <a:p>
            <a:fld id="{334BEC0B-37BD-4BB9-AEFC-27C18C0595DB}" type="slidenum">
              <a:rPr lang="en-US" smtClean="0"/>
              <a:t>18</a:t>
            </a:fld>
            <a:endParaRPr lang="en-US"/>
          </a:p>
        </p:txBody>
      </p:sp>
    </p:spTree>
    <p:extLst>
      <p:ext uri="{BB962C8B-B14F-4D97-AF65-F5344CB8AC3E}">
        <p14:creationId xmlns:p14="http://schemas.microsoft.com/office/powerpoint/2010/main" val="111587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9.svg"/><Relationship Id="rId5" Type="http://schemas.openxmlformats.org/officeDocument/2006/relationships/diagramData" Target="../diagrams/data1.xml"/><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2.png"/><Relationship Id="rId9" Type="http://schemas.microsoft.com/office/2007/relationships/diagramDrawing" Target="../diagrams/drawing1.xml"/><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jpe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jpeg"/><Relationship Id="rId7"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4.jpe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hyperlink" Target="https://scholar.google.com/scholar?output=instlink&amp;q=info:0S9arBlG1aEJ:scholar.google.com/&amp;hl=en&amp;as_sdt=0,45&amp;as_ylo=2020&amp;as_yhi=2020&amp;scillfp=6570833017380943762&amp;oi=lle" TargetMode="External"/><Relationship Id="rId13" Type="http://schemas.openxmlformats.org/officeDocument/2006/relationships/hyperlink" Target="https://www.sciencedirect.com/science/article/pii/S1353829222000740" TargetMode="External"/><Relationship Id="rId18" Type="http://schemas.openxmlformats.org/officeDocument/2006/relationships/hyperlink" Target="https://www.sciencedirect.com/science/article/pii/S1618866721002843" TargetMode="External"/><Relationship Id="rId26" Type="http://schemas.openxmlformats.org/officeDocument/2006/relationships/hyperlink" Target="http://www.nrpa.org/ParkEconReport" TargetMode="External"/><Relationship Id="rId3" Type="http://schemas.openxmlformats.org/officeDocument/2006/relationships/image" Target="../media/image1.png"/><Relationship Id="rId21" Type="http://schemas.openxmlformats.org/officeDocument/2006/relationships/hyperlink" Target="https://www.tandfonline.com/doi/pdf/10.1080/00222216.2019.1583048?casa_token=JwMRfjDaHB8AAAAA:bynRR9smo2lTZaBpWXTrvQmF6ADr-M5F4Jhe18NaSBz5jbzTtcNaS-j_02zrkdJnhTt6mgOto5uTmg" TargetMode="External"/><Relationship Id="rId7" Type="http://schemas.openxmlformats.org/officeDocument/2006/relationships/hyperlink" Target="https://www.thelancet.com/journals/lanchi/article/PIIS2352-4642(19)30323-2/fulltext?memberid&amp;parentid=0&amp;postid=146052&amp;website=main%3Fpostid%3D146052%3Fmemberid%3Fmemberid%3Fmemberid%3Fmemberid%3Fmemberid%3Fmemberid%3Fmemberid%3Fmemberid%3Fmemberid%3Fmemberid%3Fmemberid%3Fmemberid%3Fmemberid%3Fmemberid%3Fmemberid%3Fmemberid%3Fmemberid%3Fmemberid%3Fmemberid" TargetMode="External"/><Relationship Id="rId12" Type="http://schemas.openxmlformats.org/officeDocument/2006/relationships/hyperlink" Target="https://journals.sagepub.com/doi/abs/10.1177/1747954118787949?casa_token=NiqgsUuJb-wAAAAA%3AJ8dfHhLIqhPDkunSUaG0o4k1smM3LiNh-UshIv-WX7PUxLxa6aaej-zP3xK1puKzIaHFKRSHQlD6Bl4&amp;journalCode=spoa" TargetMode="External"/><Relationship Id="rId17" Type="http://schemas.openxmlformats.org/officeDocument/2006/relationships/hyperlink" Target="https://www.tandfonline.com/doi/pdf/10.1080/11745398.2019.1655459?casa_token=RKQMIeI0xYgAAAAA:hAeD141oJbt9qM5EWe49lVW4Mp5zeLU1WLSVmhZbTanl0EDJjv9pJaVa3TMVlpAyvooOqKKnIVGmFJ4" TargetMode="External"/><Relationship Id="rId25" Type="http://schemas.openxmlformats.org/officeDocument/2006/relationships/hyperlink" Target="https://www.tandfonline.com/doi/pdf/10.1080/23750472.2020.1794938" TargetMode="External"/><Relationship Id="rId2" Type="http://schemas.openxmlformats.org/officeDocument/2006/relationships/notesSlide" Target="../notesSlides/notesSlide20.xml"/><Relationship Id="rId16" Type="http://schemas.openxmlformats.org/officeDocument/2006/relationships/hyperlink" Target="https://www.tandfonline.com/doi/pdf/10.1080/02614367.2023.2243654" TargetMode="External"/><Relationship Id="rId20" Type="http://schemas.openxmlformats.org/officeDocument/2006/relationships/hyperlink" Target="https://www.sciencedirect.com/science/article/pii/S2211335518301529" TargetMode="External"/><Relationship Id="rId29" Type="http://schemas.openxmlformats.org/officeDocument/2006/relationships/hyperlink" Target="https://ibis.health.utah.gov/ibisph-view/community/snapshot/Builder.html" TargetMode="External"/><Relationship Id="rId1" Type="http://schemas.openxmlformats.org/officeDocument/2006/relationships/slideLayout" Target="../slideLayouts/slideLayout7.xml"/><Relationship Id="rId6" Type="http://schemas.openxmlformats.org/officeDocument/2006/relationships/hyperlink" Target="https://www.sciencedirect.com/science/article/pii/S266633761930006X" TargetMode="External"/><Relationship Id="rId11" Type="http://schemas.openxmlformats.org/officeDocument/2006/relationships/hyperlink" Target="https://scholar.google.com/scholar?output=instlink&amp;q=info:2ORmUUxE-0QJ:scholar.google.com/&amp;hl=en&amp;as_sdt=0,45&amp;as_ylo=2020&amp;scillfp=13275781324071157985&amp;oi=lle" TargetMode="External"/><Relationship Id="rId24" Type="http://schemas.openxmlformats.org/officeDocument/2006/relationships/hyperlink" Target="https://www.emerald.com/insight/content/doi/10.1108/IJPSM-04-2013-0052/full/html?casa_token=UbLib_UlE48AAAAA:amiIxvIYgi-oKVXCALNZeb-Kj5yTD5Gc4DzZ2-FXfaPV4SiorVa4l9jJ_jcI5AsXC5kuROklvbcQvpvyOpJ2-EeYsIamOo2sExQlmTaCdKAqbN2MvxGj" TargetMode="External"/><Relationship Id="rId5" Type="http://schemas.openxmlformats.org/officeDocument/2006/relationships/hyperlink" Target="https://r.search.yahoo.com/_ylt=Awr.wCkkqzpm9wMAk2lXNyoA;_ylu=Y29sbwNncTEEcG9zAzEEdnRpZAMEc2VjA3Ny/RV=2/RE=1716330532/RO=10/RU=https%3a%2f%2fstore.samhsa.gov%2fsites%2fdefault%2ffiles%2fsma16-4953.pdf/RK=2/RS=.uTM65594GjqDRaeTRXNDuw.Z30-" TargetMode="External"/><Relationship Id="rId15" Type="http://schemas.openxmlformats.org/officeDocument/2006/relationships/hyperlink" Target="https://www.sciencedirect.com/science/article/pii/S0006320722003950?casa_token=8_aVobxFmWUAAAAA:nmGZRuDHnxxFtfiMvSk8X4KoXdMpEGFCDbhW8vQDh_k4WEo3nbR4A_9mggeRskR107_fz3UmiRdl" TargetMode="External"/><Relationship Id="rId23" Type="http://schemas.openxmlformats.org/officeDocument/2006/relationships/hyperlink" Target="https://www.tandfonline.com/doi/pdf/10.1080/17430437.2019.1567497?casa_token=8xIvQBhzfOQAAAAA:wpJtlmM4u01LFgrTZEzQbOTPHQdmrfhinCG_LFXYs9rtuKEsOmKihvJYDpH2Z8bIXVYywpuBT4ZyR-4" TargetMode="External"/><Relationship Id="rId28" Type="http://schemas.openxmlformats.org/officeDocument/2006/relationships/hyperlink" Target="https://www.nrpa.org/publications-research/research-papers/the-health-benefits-of-parks-and-their-economic-impacts/2023-npra-the-health-benefits-of-parks" TargetMode="External"/><Relationship Id="rId10" Type="http://schemas.openxmlformats.org/officeDocument/2006/relationships/hyperlink" Target="https://books.google.com/books?hl=en&amp;lr=&amp;id=-7EFEQAAQBAJ&amp;oi=fnd&amp;pg=RA2-PA1958&amp;dq=Bruner+et+al.+2021+recreation&amp;ots=LUchJq5mAd&amp;sig=f_J-zDESoMKq7YiCJA_fD35A_GE#v=onepage&amp;q=Bruner%20et%20al.%202021%20recreation&amp;f=false" TargetMode="External"/><Relationship Id="rId19" Type="http://schemas.openxmlformats.org/officeDocument/2006/relationships/hyperlink" Target="https://www.mdpi.com/1660-4601/18/5/2506" TargetMode="External"/><Relationship Id="rId4" Type="http://schemas.openxmlformats.org/officeDocument/2006/relationships/image" Target="../media/image2.png"/><Relationship Id="rId9" Type="http://schemas.openxmlformats.org/officeDocument/2006/relationships/hyperlink" Target="https://www.sciencedirect.com/science/article/pii/S0007996020301917?casa_token=JJNkWOjkLkgAAAAA:6X-IA_Z2YUow2zuFbrUPSddP93bJ8yMnUUzjQ-Sb0FnzQNt0Teg-2A-uIUifdOZ_64_-vAk6Qj0" TargetMode="External"/><Relationship Id="rId14" Type="http://schemas.openxmlformats.org/officeDocument/2006/relationships/hyperlink" Target="https://scholar.google.com/scholar?output=instlink&amp;q=info:aRQgSdtM80sJ:scholar.google.com/&amp;hl=en&amp;as_sdt=0,45&amp;scillfp=8372124268040676009&amp;oi=lle" TargetMode="External"/><Relationship Id="rId22" Type="http://schemas.openxmlformats.org/officeDocument/2006/relationships/hyperlink" Target="https://www.tandfonline.com/doi/pdf/10.1080/19406940.2019.1596967?casa_token=I6hqpwzGs44AAAAA:HW_2VzaoFREt92KhYbxASdpkKmxdxb6P__JuxydTm1CXzmuglC08Vb8d2NixSc0yA9rM3H9Np5BlHnk" TargetMode="External"/><Relationship Id="rId27" Type="http://schemas.openxmlformats.org/officeDocument/2006/relationships/hyperlink" Target="http://www.frpa.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361553" y="723900"/>
            <a:ext cx="15564894" cy="1147943"/>
          </a:xfrm>
          <a:prstGeom prst="rect">
            <a:avLst/>
          </a:prstGeom>
        </p:spPr>
        <p:txBody>
          <a:bodyPr wrap="square" lIns="0" tIns="0" rIns="0" bIns="0" rtlCol="0" anchor="t">
            <a:spAutoFit/>
          </a:bodyPr>
          <a:lstStyle/>
          <a:p>
            <a:pPr algn="ctr">
              <a:lnSpc>
                <a:spcPts val="9071"/>
              </a:lnSpc>
            </a:pPr>
            <a:r>
              <a:rPr lang="en-US" sz="7087" dirty="0">
                <a:latin typeface="Nunito Sans Heavy"/>
              </a:rPr>
              <a:t>HOW TO USE THIS SLIDE DECK</a:t>
            </a:r>
          </a:p>
        </p:txBody>
      </p:sp>
      <p:sp>
        <p:nvSpPr>
          <p:cNvPr id="3" name="TextBox 12">
            <a:extLst>
              <a:ext uri="{FF2B5EF4-FFF2-40B4-BE49-F238E27FC236}">
                <a16:creationId xmlns:a16="http://schemas.microsoft.com/office/drawing/2014/main" id="{876DC712-6954-3521-744F-8370E70D27ED}"/>
              </a:ext>
            </a:extLst>
          </p:cNvPr>
          <p:cNvSpPr txBox="1"/>
          <p:nvPr/>
        </p:nvSpPr>
        <p:spPr>
          <a:xfrm>
            <a:off x="1668198" y="2265595"/>
            <a:ext cx="14951604" cy="6244595"/>
          </a:xfrm>
          <a:prstGeom prst="rect">
            <a:avLst/>
          </a:prstGeom>
        </p:spPr>
        <p:txBody>
          <a:bodyPr wrap="square" lIns="0" tIns="0" rIns="0" bIns="0" rtlCol="0" anchor="t">
            <a:spAutoFit/>
          </a:bodyPr>
          <a:lstStyle/>
          <a:p>
            <a:pPr algn="just">
              <a:lnSpc>
                <a:spcPts val="2935"/>
              </a:lnSpc>
              <a:spcBef>
                <a:spcPct val="0"/>
              </a:spcBef>
            </a:pPr>
            <a:r>
              <a:rPr lang="en-US" sz="2400" dirty="0">
                <a:latin typeface="Open Sans" panose="020B0606030504020204" pitchFamily="34" charset="0"/>
                <a:ea typeface="Open Sans" panose="020B0606030504020204" pitchFamily="34" charset="0"/>
                <a:cs typeface="Open Sans" panose="020B0606030504020204" pitchFamily="34" charset="0"/>
              </a:rPr>
              <a:t>This slide deck was designed as part of a collaborative project between the University of Utah and the Utah Recreation and Parks Association. This project showed that parks and recreation professionals know that they are contributing to health and wellness, but that it can be difficult to communicate these benefits to city leaders, elected officials, and the public. Many professionals felt that they do not have access to the relevant evidence to communicate the health benefits of their work.</a:t>
            </a:r>
          </a:p>
          <a:p>
            <a:pPr algn="just">
              <a:lnSpc>
                <a:spcPts val="2935"/>
              </a:lnSpc>
              <a:spcBef>
                <a:spcPct val="0"/>
              </a:spcBef>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ts val="2935"/>
              </a:lnSpc>
              <a:spcBef>
                <a:spcPct val="0"/>
              </a:spcBef>
              <a:spcAft>
                <a:spcPts val="600"/>
              </a:spcAft>
            </a:pPr>
            <a:r>
              <a:rPr lang="en-US" sz="2400" b="1" dirty="0">
                <a:latin typeface="Open Sans" panose="020B0606030504020204" pitchFamily="34" charset="0"/>
                <a:ea typeface="Open Sans" panose="020B0606030504020204" pitchFamily="34" charset="0"/>
                <a:cs typeface="Open Sans" panose="020B0606030504020204" pitchFamily="34" charset="0"/>
              </a:rPr>
              <a:t>We developed this slide deck to help parks and recreation professionals communicate about the health benefits of parks and recreation. There are three main sections in this slide deck: </a:t>
            </a:r>
          </a:p>
          <a:p>
            <a:pPr marL="914400" lvl="1"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Health Benefits of Parks and Recreation According to Research</a:t>
            </a:r>
          </a:p>
          <a:p>
            <a:pPr marL="914400" lvl="1"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Downstream Economic Benefits of Parks and Recreation: Evidence-Based Estimates</a:t>
            </a:r>
          </a:p>
          <a:p>
            <a:pPr marL="914400" lvl="1"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Our Agency, Our Impact: How We Are Creating a Healthier Community</a:t>
            </a:r>
          </a:p>
          <a:p>
            <a:pPr algn="just">
              <a:lnSpc>
                <a:spcPts val="2935"/>
              </a:lnSpc>
              <a:spcBef>
                <a:spcPct val="0"/>
              </a:spcBef>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lnSpc>
                <a:spcPts val="2935"/>
              </a:lnSpc>
              <a:spcBef>
                <a:spcPct val="0"/>
              </a:spcBef>
            </a:pPr>
            <a:r>
              <a:rPr lang="en-US" sz="2400" dirty="0">
                <a:latin typeface="Open Sans" panose="020B0606030504020204" pitchFamily="34" charset="0"/>
                <a:ea typeface="Open Sans" panose="020B0606030504020204" pitchFamily="34" charset="0"/>
                <a:cs typeface="Open Sans" panose="020B0606030504020204" pitchFamily="34" charset="0"/>
              </a:rPr>
              <a:t>Keep in mind that this presentation is meant to be customized! You can use </a:t>
            </a:r>
            <a:r>
              <a:rPr lang="en-US" sz="2400" u="sng" dirty="0">
                <a:latin typeface="Open Sans" panose="020B0606030504020204" pitchFamily="34" charset="0"/>
                <a:ea typeface="Open Sans" panose="020B0606030504020204" pitchFamily="34" charset="0"/>
                <a:cs typeface="Open Sans" panose="020B0606030504020204" pitchFamily="34" charset="0"/>
              </a:rPr>
              <a:t>any or all </a:t>
            </a:r>
            <a:r>
              <a:rPr lang="en-US" sz="2400" dirty="0">
                <a:latin typeface="Open Sans" panose="020B0606030504020204" pitchFamily="34" charset="0"/>
                <a:ea typeface="Open Sans" panose="020B0606030504020204" pitchFamily="34" charset="0"/>
                <a:cs typeface="Open Sans" panose="020B0606030504020204" pitchFamily="34" charset="0"/>
              </a:rPr>
              <a:t>of these slides to suit your presentation needs. Feel free to change the order of slides, delete slides, add slides, or make other changes to meet your needs. Some slides can be used as they are, while others need to be edited to apply to your own community. See the next slide for more information.</a:t>
            </a:r>
          </a:p>
        </p:txBody>
      </p:sp>
      <p:sp>
        <p:nvSpPr>
          <p:cNvPr id="7" name="Freeform 6">
            <a:extLst>
              <a:ext uri="{FF2B5EF4-FFF2-40B4-BE49-F238E27FC236}">
                <a16:creationId xmlns:a16="http://schemas.microsoft.com/office/drawing/2014/main" id="{4D1F62BE-7B5E-A172-A39E-4921885A93B0}"/>
              </a:ext>
            </a:extLst>
          </p:cNvPr>
          <p:cNvSpPr/>
          <p:nvPr/>
        </p:nvSpPr>
        <p:spPr>
          <a:xfrm>
            <a:off x="12757482" y="8566827"/>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8" name="Freeform 9">
            <a:extLst>
              <a:ext uri="{FF2B5EF4-FFF2-40B4-BE49-F238E27FC236}">
                <a16:creationId xmlns:a16="http://schemas.microsoft.com/office/drawing/2014/main" id="{35BC3978-435E-324F-CD6D-2F39F272A5F1}"/>
              </a:ext>
            </a:extLst>
          </p:cNvPr>
          <p:cNvSpPr/>
          <p:nvPr/>
        </p:nvSpPr>
        <p:spPr>
          <a:xfrm>
            <a:off x="14401800" y="8805916"/>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13795826" y="1378738"/>
            <a:ext cx="4236588" cy="6052269"/>
            <a:chOff x="0" y="0"/>
            <a:chExt cx="4445000" cy="6350000"/>
          </a:xfrm>
        </p:grpSpPr>
        <p:sp>
          <p:nvSpPr>
            <p:cNvPr id="11" name="Freeform 11"/>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21428" r="-21428"/>
              </a:stretch>
            </a:blipFill>
          </p:spPr>
          <p:txBody>
            <a:bodyPr/>
            <a:lstStyle/>
            <a:p>
              <a:endParaRPr lang="en-US"/>
            </a:p>
          </p:txBody>
        </p:sp>
      </p:grpSp>
      <p:sp>
        <p:nvSpPr>
          <p:cNvPr id="13" name="TextBox 13"/>
          <p:cNvSpPr txBox="1"/>
          <p:nvPr/>
        </p:nvSpPr>
        <p:spPr>
          <a:xfrm>
            <a:off x="688355" y="3309541"/>
            <a:ext cx="5540482" cy="2663550"/>
          </a:xfrm>
          <a:prstGeom prst="rect">
            <a:avLst/>
          </a:prstGeom>
        </p:spPr>
        <p:txBody>
          <a:bodyPr wrap="square" lIns="0" tIns="0" rIns="0" bIns="0" rtlCol="0" anchor="t">
            <a:spAutoFit/>
          </a:bodyPr>
          <a:lstStyle/>
          <a:p>
            <a:pPr marL="539748" lvl="1" indent="-269874">
              <a:lnSpc>
                <a:spcPts val="3499"/>
              </a:lnSpc>
              <a:buFont typeface="Arial"/>
              <a:buChar char="•"/>
            </a:pPr>
            <a:r>
              <a:rPr lang="en-US" sz="2499" dirty="0">
                <a:latin typeface="Open Sans Bold"/>
              </a:rPr>
              <a:t>Stress reduction &amp; mental health improvements</a:t>
            </a:r>
          </a:p>
          <a:p>
            <a:pPr marL="539748" lvl="1" indent="-269874">
              <a:lnSpc>
                <a:spcPts val="3499"/>
              </a:lnSpc>
              <a:buFont typeface="Arial"/>
              <a:buChar char="•"/>
            </a:pPr>
            <a:r>
              <a:rPr lang="en-US" sz="2499" dirty="0">
                <a:latin typeface="Open Sans Bold"/>
              </a:rPr>
              <a:t>Social connection</a:t>
            </a:r>
          </a:p>
          <a:p>
            <a:pPr marL="539748" lvl="1" indent="-269874">
              <a:lnSpc>
                <a:spcPts val="3499"/>
              </a:lnSpc>
              <a:buFont typeface="Arial"/>
              <a:buChar char="•"/>
            </a:pPr>
            <a:r>
              <a:rPr lang="en-US" sz="2499" dirty="0">
                <a:latin typeface="Open Sans Bold"/>
              </a:rPr>
              <a:t>Connection with nature</a:t>
            </a:r>
          </a:p>
          <a:p>
            <a:pPr marL="539748" lvl="1" indent="-269874">
              <a:lnSpc>
                <a:spcPts val="3499"/>
              </a:lnSpc>
              <a:buFont typeface="Arial"/>
              <a:buChar char="•"/>
            </a:pPr>
            <a:r>
              <a:rPr lang="en-US" sz="2499" dirty="0">
                <a:latin typeface="Open Sans Bold"/>
              </a:rPr>
              <a:t>Physical activity</a:t>
            </a:r>
          </a:p>
          <a:p>
            <a:pPr marL="539748" lvl="1" indent="-269874">
              <a:lnSpc>
                <a:spcPts val="3499"/>
              </a:lnSpc>
              <a:buFont typeface="Arial"/>
              <a:buChar char="•"/>
            </a:pPr>
            <a:r>
              <a:rPr lang="en-US" sz="2499" dirty="0">
                <a:latin typeface="Open Sans Bold"/>
              </a:rPr>
              <a:t>Positive youth development</a:t>
            </a:r>
          </a:p>
        </p:txBody>
      </p:sp>
      <p:grpSp>
        <p:nvGrpSpPr>
          <p:cNvPr id="6" name="Group 5">
            <a:extLst>
              <a:ext uri="{FF2B5EF4-FFF2-40B4-BE49-F238E27FC236}">
                <a16:creationId xmlns:a16="http://schemas.microsoft.com/office/drawing/2014/main" id="{C9603329-94C5-B0E8-818F-F53CAEFD8623}"/>
              </a:ext>
            </a:extLst>
          </p:cNvPr>
          <p:cNvGrpSpPr/>
          <p:nvPr/>
        </p:nvGrpSpPr>
        <p:grpSpPr>
          <a:xfrm>
            <a:off x="636049" y="6304772"/>
            <a:ext cx="7190596" cy="3404958"/>
            <a:chOff x="-1349464" y="1738322"/>
            <a:chExt cx="7190596" cy="3404958"/>
          </a:xfrm>
        </p:grpSpPr>
        <p:grpSp>
          <p:nvGrpSpPr>
            <p:cNvPr id="14" name="Group 14"/>
            <p:cNvGrpSpPr/>
            <p:nvPr/>
          </p:nvGrpSpPr>
          <p:grpSpPr>
            <a:xfrm>
              <a:off x="-1349464" y="1738322"/>
              <a:ext cx="7190596" cy="3404958"/>
              <a:chOff x="-1006455" y="-296533"/>
              <a:chExt cx="3843618" cy="1367803"/>
            </a:xfrm>
            <a:solidFill>
              <a:srgbClr val="8FB486"/>
            </a:solidFill>
          </p:grpSpPr>
          <p:sp>
            <p:nvSpPr>
              <p:cNvPr id="15" name="Freeform 15"/>
              <p:cNvSpPr/>
              <p:nvPr/>
            </p:nvSpPr>
            <p:spPr>
              <a:xfrm>
                <a:off x="-1006455" y="-296533"/>
                <a:ext cx="3843618" cy="1367803"/>
              </a:xfrm>
              <a:custGeom>
                <a:avLst/>
                <a:gdLst/>
                <a:ahLst/>
                <a:cxnLst/>
                <a:rect l="l" t="t" r="r" b="b"/>
                <a:pathLst>
                  <a:path w="4210109" h="1317751">
                    <a:moveTo>
                      <a:pt x="4085649" y="1317751"/>
                    </a:moveTo>
                    <a:lnTo>
                      <a:pt x="124460" y="1317751"/>
                    </a:lnTo>
                    <a:cubicBezTo>
                      <a:pt x="55880" y="1317751"/>
                      <a:pt x="0" y="1261871"/>
                      <a:pt x="0" y="1193291"/>
                    </a:cubicBezTo>
                    <a:lnTo>
                      <a:pt x="0" y="124460"/>
                    </a:lnTo>
                    <a:cubicBezTo>
                      <a:pt x="0" y="55880"/>
                      <a:pt x="55880" y="0"/>
                      <a:pt x="124460" y="0"/>
                    </a:cubicBezTo>
                    <a:lnTo>
                      <a:pt x="4085649" y="0"/>
                    </a:lnTo>
                    <a:cubicBezTo>
                      <a:pt x="4154229" y="0"/>
                      <a:pt x="4210109" y="55880"/>
                      <a:pt x="4210109" y="124460"/>
                    </a:cubicBezTo>
                    <a:lnTo>
                      <a:pt x="4210109" y="1193291"/>
                    </a:lnTo>
                    <a:cubicBezTo>
                      <a:pt x="4210109" y="1261871"/>
                      <a:pt x="4154229" y="1317751"/>
                      <a:pt x="4085649" y="1317751"/>
                    </a:cubicBezTo>
                    <a:close/>
                  </a:path>
                </a:pathLst>
              </a:custGeom>
              <a:grpFill/>
            </p:spPr>
            <p:txBody>
              <a:bodyPr/>
              <a:lstStyle/>
              <a:p>
                <a:endParaRPr lang="en-US"/>
              </a:p>
            </p:txBody>
          </p:sp>
        </p:grpSp>
        <p:sp>
          <p:nvSpPr>
            <p:cNvPr id="16" name="TextBox 16"/>
            <p:cNvSpPr txBox="1"/>
            <p:nvPr/>
          </p:nvSpPr>
          <p:spPr>
            <a:xfrm>
              <a:off x="-1024003" y="1940189"/>
              <a:ext cx="6632147" cy="3031599"/>
            </a:xfrm>
            <a:prstGeom prst="rect">
              <a:avLst/>
            </a:prstGeom>
          </p:spPr>
          <p:txBody>
            <a:bodyPr wrap="square" lIns="0" tIns="0" rIns="0" bIns="0" rtlCol="0" anchor="t">
              <a:spAutoFit/>
            </a:bodyPr>
            <a:lstStyle/>
            <a:p>
              <a:r>
                <a:rPr lang="en-US" sz="2400" dirty="0">
                  <a:latin typeface="Open Sans Bold"/>
                </a:rPr>
                <a:t>Outdoor recreation continues to grow in popularity, with time in nature linked to many positive health benefits. </a:t>
              </a:r>
            </a:p>
            <a:p>
              <a:endParaRPr lang="en-US" sz="2500" dirty="0">
                <a:latin typeface="Open Sans Bold"/>
              </a:endParaRPr>
            </a:p>
            <a:p>
              <a:pPr>
                <a:spcBef>
                  <a:spcPct val="0"/>
                </a:spcBef>
              </a:pPr>
              <a:r>
                <a:rPr lang="en-US" sz="2500" dirty="0">
                  <a:latin typeface="Open Sans Bold"/>
                </a:rPr>
                <a:t>By providing opportunities for outdoor recreation, parks and recreation agencies can promote individual and community wellness.</a:t>
              </a:r>
            </a:p>
          </p:txBody>
        </p:sp>
      </p:grpSp>
      <p:grpSp>
        <p:nvGrpSpPr>
          <p:cNvPr id="17" name="Group 17"/>
          <p:cNvGrpSpPr/>
          <p:nvPr/>
        </p:nvGrpSpPr>
        <p:grpSpPr>
          <a:xfrm rot="-5400000">
            <a:off x="9289841" y="3662598"/>
            <a:ext cx="4236588" cy="6052269"/>
            <a:chOff x="0" y="0"/>
            <a:chExt cx="4445000" cy="6350000"/>
          </a:xfrm>
        </p:grpSpPr>
        <p:sp>
          <p:nvSpPr>
            <p:cNvPr id="18" name="Freeform 18"/>
            <p:cNvSpPr/>
            <p:nvPr/>
          </p:nvSpPr>
          <p:spPr>
            <a:xfrm rot="5400000">
              <a:off x="-952500" y="952500"/>
              <a:ext cx="6350000" cy="4445000"/>
            </a:xfrm>
            <a:custGeom>
              <a:avLst/>
              <a:gdLst/>
              <a:ahLst/>
              <a:cxnLst/>
              <a:rect l="l" t="t" r="r" b="b"/>
              <a:pathLst>
                <a:path w="6350000" h="4445000">
                  <a:moveTo>
                    <a:pt x="6350000" y="2222500"/>
                  </a:moveTo>
                  <a:cubicBezTo>
                    <a:pt x="6350000" y="3449320"/>
                    <a:pt x="5354320" y="4445000"/>
                    <a:pt x="4127500" y="4445000"/>
                  </a:cubicBezTo>
                  <a:lnTo>
                    <a:pt x="2222500" y="4445000"/>
                  </a:lnTo>
                  <a:cubicBezTo>
                    <a:pt x="995680" y="4445000"/>
                    <a:pt x="0" y="3449320"/>
                    <a:pt x="0" y="2222500"/>
                  </a:cubicBezTo>
                  <a:cubicBezTo>
                    <a:pt x="0" y="995680"/>
                    <a:pt x="995680" y="0"/>
                    <a:pt x="2222500" y="0"/>
                  </a:cubicBezTo>
                  <a:lnTo>
                    <a:pt x="4127500" y="0"/>
                  </a:lnTo>
                  <a:cubicBezTo>
                    <a:pt x="5354320" y="0"/>
                    <a:pt x="6350000" y="995680"/>
                    <a:pt x="6350000" y="2222500"/>
                  </a:cubicBezTo>
                  <a:close/>
                </a:path>
              </a:pathLst>
            </a:custGeom>
            <a:blipFill>
              <a:blip r:embed="rId5"/>
              <a:stretch>
                <a:fillRect l="-20615" t="-14592" r="-29477" b="-28264"/>
              </a:stretch>
            </a:blipFill>
          </p:spPr>
          <p:txBody>
            <a:bodyPr/>
            <a:lstStyle/>
            <a:p>
              <a:endParaRPr lang="en-US"/>
            </a:p>
          </p:txBody>
        </p:sp>
      </p:grpSp>
      <p:sp>
        <p:nvSpPr>
          <p:cNvPr id="22" name="Freeform 22"/>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6"/>
            <a:stretch>
              <a:fillRect/>
            </a:stretch>
          </a:blipFill>
        </p:spPr>
        <p:txBody>
          <a:bodyPr/>
          <a:lstStyle/>
          <a:p>
            <a:endParaRPr lang="en-US"/>
          </a:p>
        </p:txBody>
      </p:sp>
      <p:grpSp>
        <p:nvGrpSpPr>
          <p:cNvPr id="3" name="Group 2">
            <a:extLst>
              <a:ext uri="{FF2B5EF4-FFF2-40B4-BE49-F238E27FC236}">
                <a16:creationId xmlns:a16="http://schemas.microsoft.com/office/drawing/2014/main" id="{CFA85C63-D83A-AEEA-06E8-0C8DE9466DDD}"/>
              </a:ext>
            </a:extLst>
          </p:cNvPr>
          <p:cNvGrpSpPr/>
          <p:nvPr/>
        </p:nvGrpSpPr>
        <p:grpSpPr>
          <a:xfrm>
            <a:off x="13249219" y="8612699"/>
            <a:ext cx="4779799" cy="1451585"/>
            <a:chOff x="13249219" y="8612699"/>
            <a:chExt cx="4779799" cy="1451585"/>
          </a:xfrm>
        </p:grpSpPr>
        <p:grpSp>
          <p:nvGrpSpPr>
            <p:cNvPr id="19" name="Group 19"/>
            <p:cNvGrpSpPr/>
            <p:nvPr/>
          </p:nvGrpSpPr>
          <p:grpSpPr>
            <a:xfrm>
              <a:off x="13271175" y="8992278"/>
              <a:ext cx="4757843" cy="1072006"/>
              <a:chOff x="0" y="0"/>
              <a:chExt cx="2716693" cy="663778"/>
            </a:xfrm>
            <a:solidFill>
              <a:schemeClr val="bg1">
                <a:lumMod val="95000"/>
              </a:schemeClr>
            </a:solidFill>
          </p:grpSpPr>
          <p:sp>
            <p:nvSpPr>
              <p:cNvPr id="20" name="Freeform 20"/>
              <p:cNvSpPr/>
              <p:nvPr/>
            </p:nvSpPr>
            <p:spPr>
              <a:xfrm>
                <a:off x="0" y="0"/>
                <a:ext cx="2716693" cy="663778"/>
              </a:xfrm>
              <a:custGeom>
                <a:avLst/>
                <a:gdLst/>
                <a:ahLst/>
                <a:cxnLst/>
                <a:rect l="l" t="t" r="r" b="b"/>
                <a:pathLst>
                  <a:path w="2716693" h="663778">
                    <a:moveTo>
                      <a:pt x="2592232" y="663778"/>
                    </a:moveTo>
                    <a:lnTo>
                      <a:pt x="124460" y="663778"/>
                    </a:lnTo>
                    <a:cubicBezTo>
                      <a:pt x="55880" y="663778"/>
                      <a:pt x="0" y="607898"/>
                      <a:pt x="0" y="539318"/>
                    </a:cubicBezTo>
                    <a:lnTo>
                      <a:pt x="0" y="124460"/>
                    </a:lnTo>
                    <a:cubicBezTo>
                      <a:pt x="0" y="55880"/>
                      <a:pt x="55880" y="0"/>
                      <a:pt x="124460" y="0"/>
                    </a:cubicBezTo>
                    <a:lnTo>
                      <a:pt x="2592233" y="0"/>
                    </a:lnTo>
                    <a:cubicBezTo>
                      <a:pt x="2660813" y="0"/>
                      <a:pt x="2716693" y="55880"/>
                      <a:pt x="2716693" y="124460"/>
                    </a:cubicBezTo>
                    <a:lnTo>
                      <a:pt x="2716693" y="539318"/>
                    </a:lnTo>
                    <a:cubicBezTo>
                      <a:pt x="2716693" y="607898"/>
                      <a:pt x="2660813" y="663778"/>
                      <a:pt x="2592233" y="663778"/>
                    </a:cubicBezTo>
                    <a:close/>
                  </a:path>
                </a:pathLst>
              </a:custGeom>
              <a:grpFill/>
            </p:spPr>
            <p:txBody>
              <a:bodyPr/>
              <a:lstStyle/>
              <a:p>
                <a:endParaRPr lang="en-US"/>
              </a:p>
            </p:txBody>
          </p:sp>
        </p:grpSp>
        <p:sp>
          <p:nvSpPr>
            <p:cNvPr id="21" name="TextBox 21"/>
            <p:cNvSpPr txBox="1"/>
            <p:nvPr/>
          </p:nvSpPr>
          <p:spPr>
            <a:xfrm>
              <a:off x="13399122" y="9204392"/>
              <a:ext cx="4501951" cy="620619"/>
            </a:xfrm>
            <a:prstGeom prst="rect">
              <a:avLst/>
            </a:prstGeom>
          </p:spPr>
          <p:txBody>
            <a:bodyPr lIns="0" tIns="0" rIns="0" bIns="0" rtlCol="0" anchor="t">
              <a:spAutoFit/>
            </a:bodyPr>
            <a:lstStyle/>
            <a:p>
              <a:pPr algn="ctr">
                <a:lnSpc>
                  <a:spcPts val="2519"/>
                </a:lnSpc>
                <a:spcBef>
                  <a:spcPct val="0"/>
                </a:spcBef>
              </a:pPr>
              <a:r>
                <a:rPr lang="en-US" sz="1799" dirty="0">
                  <a:latin typeface="Open Sans Bold"/>
                </a:rPr>
                <a:t>Lackey et al. 2021, </a:t>
              </a:r>
              <a:r>
                <a:rPr lang="en-US" sz="1799" dirty="0" err="1">
                  <a:latin typeface="Open Sans Bold"/>
                </a:rPr>
                <a:t>Fagerholm</a:t>
              </a:r>
              <a:r>
                <a:rPr lang="en-US" sz="1799" dirty="0">
                  <a:latin typeface="Open Sans Bold"/>
                </a:rPr>
                <a:t> et al. 2021, Jackson et al. 2021</a:t>
              </a:r>
            </a:p>
          </p:txBody>
        </p:sp>
        <p:sp>
          <p:nvSpPr>
            <p:cNvPr id="2" name="TextBox 1">
              <a:extLst>
                <a:ext uri="{FF2B5EF4-FFF2-40B4-BE49-F238E27FC236}">
                  <a16:creationId xmlns:a16="http://schemas.microsoft.com/office/drawing/2014/main" id="{5DDFBB2B-5E18-1AA1-7335-AF572E48946A}"/>
                </a:ext>
              </a:extLst>
            </p:cNvPr>
            <p:cNvSpPr txBox="1"/>
            <p:nvPr/>
          </p:nvSpPr>
          <p:spPr>
            <a:xfrm>
              <a:off x="13249219" y="8612699"/>
              <a:ext cx="2077473" cy="385683"/>
            </a:xfrm>
            <a:prstGeom prst="rect">
              <a:avLst/>
            </a:prstGeom>
            <a:noFill/>
          </p:spPr>
          <p:txBody>
            <a:bodyPr wrap="square">
              <a:spAutoFit/>
            </a:bodyPr>
            <a:lstStyle/>
            <a:p>
              <a:pPr>
                <a:lnSpc>
                  <a:spcPts val="2347"/>
                </a:lnSpc>
              </a:pPr>
              <a:r>
                <a:rPr lang="en-US" b="1" dirty="0">
                  <a:latin typeface="Open Sans Bold"/>
                </a:rPr>
                <a:t>KEY REFERENCES</a:t>
              </a:r>
              <a:endParaRPr lang="en-US" sz="1800" b="1" dirty="0">
                <a:latin typeface="Open Sans Bold"/>
              </a:endParaRPr>
            </a:p>
          </p:txBody>
        </p:sp>
      </p:grpSp>
      <p:sp>
        <p:nvSpPr>
          <p:cNvPr id="5" name="TextBox 12">
            <a:extLst>
              <a:ext uri="{FF2B5EF4-FFF2-40B4-BE49-F238E27FC236}">
                <a16:creationId xmlns:a16="http://schemas.microsoft.com/office/drawing/2014/main" id="{EBD3CE29-7A39-1A08-D433-86B871D48AF8}"/>
              </a:ext>
            </a:extLst>
          </p:cNvPr>
          <p:cNvSpPr txBox="1"/>
          <p:nvPr/>
        </p:nvSpPr>
        <p:spPr>
          <a:xfrm>
            <a:off x="5256969" y="494792"/>
            <a:ext cx="9917832" cy="1661993"/>
          </a:xfrm>
          <a:prstGeom prst="rect">
            <a:avLst/>
          </a:prstGeom>
        </p:spPr>
        <p:txBody>
          <a:bodyPr wrap="square" lIns="0" tIns="0" rIns="0" bIns="0" rtlCol="0" anchor="t">
            <a:spAutoFit/>
          </a:bodyPr>
          <a:lstStyle/>
          <a:p>
            <a:pPr algn="ctr"/>
            <a:r>
              <a:rPr lang="en-US" sz="5400" dirty="0">
                <a:latin typeface="Nunito Sans Heavy"/>
              </a:rPr>
              <a:t>Health &amp; Wellness Benefits of </a:t>
            </a:r>
            <a:r>
              <a:rPr lang="en-US" sz="5400" dirty="0">
                <a:solidFill>
                  <a:srgbClr val="007033"/>
                </a:solidFill>
                <a:latin typeface="Nunito Sans Heavy"/>
              </a:rPr>
              <a:t>Outdoor Recreation</a:t>
            </a:r>
          </a:p>
        </p:txBody>
      </p:sp>
      <p:sp>
        <p:nvSpPr>
          <p:cNvPr id="9" name="TextBox 17">
            <a:extLst>
              <a:ext uri="{FF2B5EF4-FFF2-40B4-BE49-F238E27FC236}">
                <a16:creationId xmlns:a16="http://schemas.microsoft.com/office/drawing/2014/main" id="{63E920C9-BACD-623D-9313-3758BDEB763F}"/>
              </a:ext>
            </a:extLst>
          </p:cNvPr>
          <p:cNvSpPr txBox="1"/>
          <p:nvPr/>
        </p:nvSpPr>
        <p:spPr>
          <a:xfrm>
            <a:off x="683856" y="2689870"/>
            <a:ext cx="5305984" cy="553998"/>
          </a:xfrm>
          <a:prstGeom prst="rect">
            <a:avLst/>
          </a:prstGeom>
        </p:spPr>
        <p:txBody>
          <a:bodyPr wrap="square" lIns="0" tIns="0" rIns="0" bIns="0" rtlCol="0" anchor="t">
            <a:spAutoFit/>
          </a:bodyPr>
          <a:lstStyle/>
          <a:p>
            <a:pPr algn="ctr"/>
            <a:r>
              <a:rPr lang="en-US" sz="3600" dirty="0">
                <a:latin typeface="Canva Sans Bold"/>
              </a:rPr>
              <a:t>INDIVIDUAL BENEFITS</a:t>
            </a:r>
          </a:p>
        </p:txBody>
      </p:sp>
      <p:sp>
        <p:nvSpPr>
          <p:cNvPr id="23" name="TextBox 17">
            <a:extLst>
              <a:ext uri="{FF2B5EF4-FFF2-40B4-BE49-F238E27FC236}">
                <a16:creationId xmlns:a16="http://schemas.microsoft.com/office/drawing/2014/main" id="{7B182E27-8679-B495-7696-AFB9B97DAC7B}"/>
              </a:ext>
            </a:extLst>
          </p:cNvPr>
          <p:cNvSpPr txBox="1"/>
          <p:nvPr/>
        </p:nvSpPr>
        <p:spPr>
          <a:xfrm>
            <a:off x="6492919" y="2689870"/>
            <a:ext cx="5305984" cy="553998"/>
          </a:xfrm>
          <a:prstGeom prst="rect">
            <a:avLst/>
          </a:prstGeom>
        </p:spPr>
        <p:txBody>
          <a:bodyPr wrap="square" lIns="0" tIns="0" rIns="0" bIns="0" rtlCol="0" anchor="t">
            <a:spAutoFit/>
          </a:bodyPr>
          <a:lstStyle/>
          <a:p>
            <a:pPr algn="ctr"/>
            <a:r>
              <a:rPr lang="en-US" sz="3600" dirty="0">
                <a:latin typeface="Canva Sans Bold"/>
              </a:rPr>
              <a:t>COMMUNITY BENEFITS</a:t>
            </a:r>
          </a:p>
        </p:txBody>
      </p:sp>
      <p:sp>
        <p:nvSpPr>
          <p:cNvPr id="25" name="TextBox 24">
            <a:extLst>
              <a:ext uri="{FF2B5EF4-FFF2-40B4-BE49-F238E27FC236}">
                <a16:creationId xmlns:a16="http://schemas.microsoft.com/office/drawing/2014/main" id="{0CDC6AB2-0E23-7F8B-8343-C290ECDA3532}"/>
              </a:ext>
            </a:extLst>
          </p:cNvPr>
          <p:cNvSpPr txBox="1"/>
          <p:nvPr/>
        </p:nvSpPr>
        <p:spPr>
          <a:xfrm>
            <a:off x="6228837" y="3220338"/>
            <a:ext cx="6337689" cy="970522"/>
          </a:xfrm>
          <a:prstGeom prst="rect">
            <a:avLst/>
          </a:prstGeom>
          <a:noFill/>
        </p:spPr>
        <p:txBody>
          <a:bodyPr wrap="square">
            <a:spAutoFit/>
          </a:bodyPr>
          <a:lstStyle/>
          <a:p>
            <a:pPr marL="539748" lvl="1" indent="-269874">
              <a:lnSpc>
                <a:spcPts val="3499"/>
              </a:lnSpc>
              <a:buFont typeface="Arial"/>
              <a:buChar char="•"/>
            </a:pPr>
            <a:r>
              <a:rPr lang="en-US" sz="2500" dirty="0">
                <a:latin typeface="Open Sans Bold"/>
              </a:rPr>
              <a:t>Economic growth </a:t>
            </a:r>
          </a:p>
          <a:p>
            <a:pPr marL="539748" lvl="1" indent="-269874">
              <a:lnSpc>
                <a:spcPts val="3499"/>
              </a:lnSpc>
              <a:spcBef>
                <a:spcPct val="0"/>
              </a:spcBef>
              <a:buFont typeface="Arial"/>
              <a:buChar char="•"/>
            </a:pPr>
            <a:r>
              <a:rPr lang="en-US" sz="2500" dirty="0">
                <a:latin typeface="Open Sans Bold"/>
              </a:rPr>
              <a:t>Tourism promotion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a:off x="724718" y="2670697"/>
            <a:ext cx="7306439" cy="7306439"/>
            <a:chOff x="0" y="0"/>
            <a:chExt cx="6350000" cy="6350000"/>
          </a:xfrm>
        </p:grpSpPr>
        <p:sp>
          <p:nvSpPr>
            <p:cNvPr id="5"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06" r="-24906"/>
              </a:stretch>
            </a:blipFill>
          </p:spPr>
          <p:txBody>
            <a:bodyPr/>
            <a:lstStyle/>
            <a:p>
              <a:endParaRPr lang="en-US"/>
            </a:p>
          </p:txBody>
        </p:sp>
        <p:sp>
          <p:nvSpPr>
            <p:cNvPr id="6"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11" name="Freeform 11"/>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4" name="TextBox 14"/>
          <p:cNvSpPr txBox="1"/>
          <p:nvPr/>
        </p:nvSpPr>
        <p:spPr>
          <a:xfrm>
            <a:off x="8038906" y="3962563"/>
            <a:ext cx="9362501" cy="4124462"/>
          </a:xfrm>
          <a:prstGeom prst="rect">
            <a:avLst/>
          </a:prstGeom>
        </p:spPr>
        <p:txBody>
          <a:bodyPr lIns="0" tIns="0" rIns="0" bIns="0" rtlCol="0" anchor="t">
            <a:spAutoFit/>
          </a:bodyPr>
          <a:lstStyle/>
          <a:p>
            <a:pPr>
              <a:lnSpc>
                <a:spcPts val="3591"/>
              </a:lnSpc>
            </a:pPr>
            <a:r>
              <a:rPr lang="en-US" sz="2565" dirty="0">
                <a:latin typeface="Open Sans Bold"/>
              </a:rPr>
              <a:t>Parks &amp; recreation spending is associated with </a:t>
            </a:r>
            <a:r>
              <a:rPr lang="en-US" sz="2565" dirty="0">
                <a:solidFill>
                  <a:srgbClr val="007033"/>
                </a:solidFill>
                <a:latin typeface="Open Sans Bold"/>
              </a:rPr>
              <a:t>increased self-reported health </a:t>
            </a:r>
            <a:r>
              <a:rPr lang="en-US" sz="2565" dirty="0">
                <a:latin typeface="Open Sans Bold"/>
              </a:rPr>
              <a:t>in the U.S.</a:t>
            </a:r>
          </a:p>
          <a:p>
            <a:pPr>
              <a:lnSpc>
                <a:spcPts val="3591"/>
              </a:lnSpc>
            </a:pPr>
            <a:endParaRPr lang="en-US" sz="2565" dirty="0">
              <a:latin typeface="Open Sans Bold"/>
            </a:endParaRPr>
          </a:p>
          <a:p>
            <a:pPr>
              <a:lnSpc>
                <a:spcPts val="3591"/>
              </a:lnSpc>
            </a:pPr>
            <a:r>
              <a:rPr lang="en-US" sz="2565" dirty="0">
                <a:latin typeface="Open Sans Bold"/>
              </a:rPr>
              <a:t>Increased parks &amp; recreation spending is associated with </a:t>
            </a:r>
            <a:r>
              <a:rPr lang="en-US" sz="2565" dirty="0">
                <a:solidFill>
                  <a:srgbClr val="007033"/>
                </a:solidFill>
                <a:latin typeface="Open Sans Bold"/>
              </a:rPr>
              <a:t>decreased mortality rates</a:t>
            </a:r>
            <a:r>
              <a:rPr lang="en-US" sz="2565" dirty="0">
                <a:latin typeface="Open Sans Bold"/>
              </a:rPr>
              <a:t>. </a:t>
            </a:r>
          </a:p>
          <a:p>
            <a:pPr>
              <a:lnSpc>
                <a:spcPts val="3591"/>
              </a:lnSpc>
            </a:pPr>
            <a:endParaRPr lang="en-US" sz="2565" dirty="0">
              <a:latin typeface="Open Sans Bold"/>
            </a:endParaRPr>
          </a:p>
          <a:p>
            <a:pPr>
              <a:lnSpc>
                <a:spcPts val="3591"/>
              </a:lnSpc>
            </a:pPr>
            <a:r>
              <a:rPr lang="en-US" sz="2565" dirty="0">
                <a:latin typeface="Open Sans Bold"/>
              </a:rPr>
              <a:t>Access to parks &amp; recreational facilities </a:t>
            </a:r>
            <a:r>
              <a:rPr lang="en-US" sz="2565" dirty="0">
                <a:solidFill>
                  <a:srgbClr val="007033"/>
                </a:solidFill>
                <a:latin typeface="Open Sans Bold"/>
              </a:rPr>
              <a:t>decreases healthcare costs</a:t>
            </a:r>
            <a:r>
              <a:rPr lang="en-US" sz="2565" dirty="0">
                <a:latin typeface="Open Sans Bold"/>
              </a:rPr>
              <a:t> for adults in the U.S.</a:t>
            </a:r>
          </a:p>
          <a:p>
            <a:pPr>
              <a:lnSpc>
                <a:spcPts val="3591"/>
              </a:lnSpc>
              <a:spcBef>
                <a:spcPct val="0"/>
              </a:spcBef>
            </a:pPr>
            <a:endParaRPr lang="en-US" sz="2565" dirty="0">
              <a:latin typeface="Open Sans Bold"/>
            </a:endParaRPr>
          </a:p>
        </p:txBody>
      </p:sp>
      <p:sp>
        <p:nvSpPr>
          <p:cNvPr id="17" name="TextBox 17"/>
          <p:cNvSpPr txBox="1"/>
          <p:nvPr/>
        </p:nvSpPr>
        <p:spPr>
          <a:xfrm>
            <a:off x="5334000" y="654733"/>
            <a:ext cx="12610281" cy="2769989"/>
          </a:xfrm>
          <a:prstGeom prst="rect">
            <a:avLst/>
          </a:prstGeom>
        </p:spPr>
        <p:txBody>
          <a:bodyPr wrap="square" lIns="0" tIns="0" rIns="0" bIns="0" rtlCol="0" anchor="t">
            <a:spAutoFit/>
          </a:bodyPr>
          <a:lstStyle/>
          <a:p>
            <a:pPr algn="ctr"/>
            <a:r>
              <a:rPr lang="en-US" sz="6000" dirty="0">
                <a:latin typeface="Nunito Sans Heavy"/>
              </a:rPr>
              <a:t>Health &amp; Wellness Benefits of </a:t>
            </a:r>
            <a:r>
              <a:rPr lang="en-US" sz="6000" dirty="0">
                <a:solidFill>
                  <a:srgbClr val="007033"/>
                </a:solidFill>
                <a:latin typeface="Nunito Sans Heavy"/>
              </a:rPr>
              <a:t>Public</a:t>
            </a:r>
            <a:r>
              <a:rPr lang="en-US" sz="6000" dirty="0">
                <a:latin typeface="Nunito Sans Heavy"/>
              </a:rPr>
              <a:t> </a:t>
            </a:r>
            <a:r>
              <a:rPr lang="en-US" sz="6000" dirty="0">
                <a:solidFill>
                  <a:srgbClr val="007033"/>
                </a:solidFill>
                <a:latin typeface="Nunito Sans Heavy"/>
              </a:rPr>
              <a:t>Investment in Parks and Recreation</a:t>
            </a:r>
          </a:p>
        </p:txBody>
      </p:sp>
      <p:sp>
        <p:nvSpPr>
          <p:cNvPr id="18" name="Freeform 18"/>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grpSp>
        <p:nvGrpSpPr>
          <p:cNvPr id="7" name="Group 6">
            <a:extLst>
              <a:ext uri="{FF2B5EF4-FFF2-40B4-BE49-F238E27FC236}">
                <a16:creationId xmlns:a16="http://schemas.microsoft.com/office/drawing/2014/main" id="{EF6EF013-5437-1B49-2BF3-93D5DE7E5915}"/>
              </a:ext>
            </a:extLst>
          </p:cNvPr>
          <p:cNvGrpSpPr/>
          <p:nvPr/>
        </p:nvGrpSpPr>
        <p:grpSpPr>
          <a:xfrm>
            <a:off x="12401169" y="8508342"/>
            <a:ext cx="5543112" cy="1429539"/>
            <a:chOff x="12401170" y="8563680"/>
            <a:chExt cx="5543112" cy="1429539"/>
          </a:xfrm>
        </p:grpSpPr>
        <p:grpSp>
          <p:nvGrpSpPr>
            <p:cNvPr id="3" name="Group 2">
              <a:extLst>
                <a:ext uri="{FF2B5EF4-FFF2-40B4-BE49-F238E27FC236}">
                  <a16:creationId xmlns:a16="http://schemas.microsoft.com/office/drawing/2014/main" id="{B44D90D1-9733-5D42-CB2D-1587AF0FEF13}"/>
                </a:ext>
              </a:extLst>
            </p:cNvPr>
            <p:cNvGrpSpPr/>
            <p:nvPr/>
          </p:nvGrpSpPr>
          <p:grpSpPr>
            <a:xfrm>
              <a:off x="12401170" y="8949363"/>
              <a:ext cx="5543112" cy="1043856"/>
              <a:chOff x="12211567" y="8588412"/>
              <a:chExt cx="5543112" cy="1043856"/>
            </a:xfrm>
          </p:grpSpPr>
          <p:grpSp>
            <p:nvGrpSpPr>
              <p:cNvPr id="12" name="Group 12"/>
              <p:cNvGrpSpPr/>
              <p:nvPr/>
            </p:nvGrpSpPr>
            <p:grpSpPr>
              <a:xfrm>
                <a:off x="12211567" y="8588412"/>
                <a:ext cx="5543112" cy="1043856"/>
                <a:chOff x="0" y="24266"/>
                <a:chExt cx="5124628" cy="765946"/>
              </a:xfrm>
              <a:solidFill>
                <a:schemeClr val="bg1">
                  <a:lumMod val="95000"/>
                </a:schemeClr>
              </a:solidFill>
            </p:grpSpPr>
            <p:sp>
              <p:nvSpPr>
                <p:cNvPr id="13" name="Freeform 13"/>
                <p:cNvSpPr/>
                <p:nvPr/>
              </p:nvSpPr>
              <p:spPr>
                <a:xfrm>
                  <a:off x="0" y="24266"/>
                  <a:ext cx="5124628" cy="765946"/>
                </a:xfrm>
                <a:custGeom>
                  <a:avLst/>
                  <a:gdLst/>
                  <a:ahLst/>
                  <a:cxnLst/>
                  <a:rect l="l" t="t" r="r" b="b"/>
                  <a:pathLst>
                    <a:path w="5124628" h="790212">
                      <a:moveTo>
                        <a:pt x="5000167" y="790212"/>
                      </a:moveTo>
                      <a:lnTo>
                        <a:pt x="124460" y="790212"/>
                      </a:lnTo>
                      <a:cubicBezTo>
                        <a:pt x="55880" y="790212"/>
                        <a:pt x="0" y="734332"/>
                        <a:pt x="0" y="665752"/>
                      </a:cubicBezTo>
                      <a:lnTo>
                        <a:pt x="0" y="124460"/>
                      </a:lnTo>
                      <a:cubicBezTo>
                        <a:pt x="0" y="55880"/>
                        <a:pt x="55880" y="0"/>
                        <a:pt x="124460" y="0"/>
                      </a:cubicBezTo>
                      <a:lnTo>
                        <a:pt x="5000167" y="0"/>
                      </a:lnTo>
                      <a:cubicBezTo>
                        <a:pt x="5068747" y="0"/>
                        <a:pt x="5124628" y="55880"/>
                        <a:pt x="5124628" y="124460"/>
                      </a:cubicBezTo>
                      <a:lnTo>
                        <a:pt x="5124628" y="665752"/>
                      </a:lnTo>
                      <a:cubicBezTo>
                        <a:pt x="5124628" y="734332"/>
                        <a:pt x="5068747" y="790212"/>
                        <a:pt x="5000167" y="790212"/>
                      </a:cubicBezTo>
                      <a:close/>
                    </a:path>
                  </a:pathLst>
                </a:custGeom>
                <a:grpFill/>
              </p:spPr>
              <p:txBody>
                <a:bodyPr/>
                <a:lstStyle/>
                <a:p>
                  <a:endParaRPr lang="en-US"/>
                </a:p>
              </p:txBody>
            </p:sp>
          </p:grpSp>
          <p:sp>
            <p:nvSpPr>
              <p:cNvPr id="16" name="TextBox 16"/>
              <p:cNvSpPr txBox="1"/>
              <p:nvPr/>
            </p:nvSpPr>
            <p:spPr>
              <a:xfrm>
                <a:off x="12491796" y="8810327"/>
                <a:ext cx="4982653" cy="620619"/>
              </a:xfrm>
              <a:prstGeom prst="rect">
                <a:avLst/>
              </a:prstGeom>
            </p:spPr>
            <p:txBody>
              <a:bodyPr lIns="0" tIns="0" rIns="0" bIns="0" rtlCol="0" anchor="t">
                <a:spAutoFit/>
              </a:bodyPr>
              <a:lstStyle/>
              <a:p>
                <a:pPr algn="ctr">
                  <a:lnSpc>
                    <a:spcPts val="2519"/>
                  </a:lnSpc>
                  <a:spcBef>
                    <a:spcPct val="0"/>
                  </a:spcBef>
                </a:pPr>
                <a:r>
                  <a:rPr lang="en-US" sz="1799" dirty="0">
                    <a:latin typeface="Open Sans Bold"/>
                  </a:rPr>
                  <a:t>Mueller, Park, </a:t>
                </a:r>
                <a:r>
                  <a:rPr lang="en-US" sz="1799" dirty="0" err="1">
                    <a:latin typeface="Open Sans Bold"/>
                  </a:rPr>
                  <a:t>Mowen</a:t>
                </a:r>
                <a:r>
                  <a:rPr lang="en-US" sz="1799" dirty="0">
                    <a:latin typeface="Open Sans Bold"/>
                  </a:rPr>
                  <a:t> 2019, Sato et al. 2019, Davies et al. 2019, Keane et al. 2019</a:t>
                </a:r>
              </a:p>
            </p:txBody>
          </p:sp>
        </p:grpSp>
        <p:sp>
          <p:nvSpPr>
            <p:cNvPr id="2" name="TextBox 1">
              <a:extLst>
                <a:ext uri="{FF2B5EF4-FFF2-40B4-BE49-F238E27FC236}">
                  <a16:creationId xmlns:a16="http://schemas.microsoft.com/office/drawing/2014/main" id="{2D980A05-4DC4-4D0F-28D7-0D0FAC671E94}"/>
                </a:ext>
              </a:extLst>
            </p:cNvPr>
            <p:cNvSpPr txBox="1"/>
            <p:nvPr/>
          </p:nvSpPr>
          <p:spPr>
            <a:xfrm>
              <a:off x="12427001" y="8563680"/>
              <a:ext cx="2077473" cy="385683"/>
            </a:xfrm>
            <a:prstGeom prst="rect">
              <a:avLst/>
            </a:prstGeom>
            <a:noFill/>
          </p:spPr>
          <p:txBody>
            <a:bodyPr wrap="square">
              <a:spAutoFit/>
            </a:bodyPr>
            <a:lstStyle/>
            <a:p>
              <a:pPr>
                <a:lnSpc>
                  <a:spcPts val="2347"/>
                </a:lnSpc>
              </a:pPr>
              <a:r>
                <a:rPr lang="en-US" b="1" dirty="0">
                  <a:latin typeface="Open Sans Bold"/>
                </a:rPr>
                <a:t>KEY REFERENCES</a:t>
              </a:r>
              <a:endParaRPr lang="en-US" sz="1800" b="1" dirty="0">
                <a:latin typeface="Open Sans Bold"/>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CE6E-2CB9-C5E2-E8F8-7AD1D3A8B7D5}"/>
              </a:ext>
            </a:extLst>
          </p:cNvPr>
          <p:cNvSpPr>
            <a:spLocks noGrp="1"/>
          </p:cNvSpPr>
          <p:nvPr>
            <p:ph type="title"/>
          </p:nvPr>
        </p:nvSpPr>
        <p:spPr>
          <a:xfrm>
            <a:off x="1447800" y="2781300"/>
            <a:ext cx="15768828" cy="5349240"/>
          </a:xfrm>
          <a:solidFill>
            <a:srgbClr val="005828"/>
          </a:solidFill>
        </p:spPr>
        <p:txBody>
          <a:bodyPr vert="horz" lIns="91440" tIns="45720" rIns="91440" bIns="45720" rtlCol="0" anchor="ctr">
            <a:normAutofit/>
          </a:bodyPr>
          <a:lstStyle/>
          <a:p>
            <a:pPr algn="ctr">
              <a:lnSpc>
                <a:spcPct val="90000"/>
              </a:lnSpc>
            </a:pPr>
            <a:r>
              <a:rPr lang="en-US" sz="7200" dirty="0">
                <a:solidFill>
                  <a:schemeClr val="bg1"/>
                </a:solidFill>
                <a:latin typeface="Nunito Sans Heavy" panose="020B0604020202020204" charset="0"/>
              </a:rPr>
              <a:t>The Downstream Economic Benefits of Parks and Recreation</a:t>
            </a:r>
            <a:br>
              <a:rPr lang="en-US" sz="7200" dirty="0">
                <a:solidFill>
                  <a:schemeClr val="bg1"/>
                </a:solidFill>
                <a:latin typeface="Nunito Sans Heavy" panose="020B0604020202020204" charset="0"/>
              </a:rPr>
            </a:br>
            <a:br>
              <a:rPr lang="en-US" sz="7200" dirty="0">
                <a:solidFill>
                  <a:schemeClr val="bg1"/>
                </a:solidFill>
                <a:latin typeface="Nunito Sans Heavy" panose="020B0604020202020204" charset="0"/>
              </a:rPr>
            </a:br>
            <a:r>
              <a:rPr lang="en-US" sz="7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Evidence-Based Estimates</a:t>
            </a:r>
          </a:p>
        </p:txBody>
      </p:sp>
      <p:sp>
        <p:nvSpPr>
          <p:cNvPr id="3" name="Freeform 6">
            <a:extLst>
              <a:ext uri="{FF2B5EF4-FFF2-40B4-BE49-F238E27FC236}">
                <a16:creationId xmlns:a16="http://schemas.microsoft.com/office/drawing/2014/main" id="{6A3B02A3-ACCB-EA18-D18A-D96B5E50B866}"/>
              </a:ext>
            </a:extLst>
          </p:cNvPr>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2"/>
            <a:stretch>
              <a:fillRect/>
            </a:stretch>
          </a:blipFill>
        </p:spPr>
        <p:txBody>
          <a:bodyPr/>
          <a:lstStyle/>
          <a:p>
            <a:endParaRPr lang="en-US"/>
          </a:p>
        </p:txBody>
      </p:sp>
      <p:sp>
        <p:nvSpPr>
          <p:cNvPr id="4" name="Freeform 9">
            <a:extLst>
              <a:ext uri="{FF2B5EF4-FFF2-40B4-BE49-F238E27FC236}">
                <a16:creationId xmlns:a16="http://schemas.microsoft.com/office/drawing/2014/main" id="{4210C6BC-4222-CA39-FAF7-05E6C5952699}"/>
              </a:ext>
            </a:extLst>
          </p:cNvPr>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119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9" name="Freeform 19"/>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sp>
        <p:nvSpPr>
          <p:cNvPr id="22" name="TextBox 22"/>
          <p:cNvSpPr txBox="1"/>
          <p:nvPr/>
        </p:nvSpPr>
        <p:spPr>
          <a:xfrm>
            <a:off x="5791200" y="426977"/>
            <a:ext cx="11582400" cy="1661993"/>
          </a:xfrm>
          <a:prstGeom prst="rect">
            <a:avLst/>
          </a:prstGeom>
        </p:spPr>
        <p:txBody>
          <a:bodyPr wrap="square" lIns="0" tIns="0" rIns="0" bIns="0" rtlCol="0" anchor="t">
            <a:spAutoFit/>
          </a:bodyPr>
          <a:lstStyle/>
          <a:p>
            <a:pPr algn="ctr"/>
            <a:r>
              <a:rPr lang="en-US" sz="5400" dirty="0">
                <a:latin typeface="Nunito Sans Heavy"/>
              </a:rPr>
              <a:t>Assessing the </a:t>
            </a:r>
            <a:r>
              <a:rPr lang="en-US" sz="5400" dirty="0">
                <a:solidFill>
                  <a:srgbClr val="005828"/>
                </a:solidFill>
                <a:latin typeface="Nunito Sans Heavy"/>
              </a:rPr>
              <a:t>Economic Impacts </a:t>
            </a:r>
            <a:r>
              <a:rPr lang="en-US" sz="5400" dirty="0">
                <a:latin typeface="Nunito Sans Heavy"/>
              </a:rPr>
              <a:t>of Parks and Recreation</a:t>
            </a:r>
          </a:p>
        </p:txBody>
      </p:sp>
      <p:grpSp>
        <p:nvGrpSpPr>
          <p:cNvPr id="62" name="Group 61">
            <a:extLst>
              <a:ext uri="{FF2B5EF4-FFF2-40B4-BE49-F238E27FC236}">
                <a16:creationId xmlns:a16="http://schemas.microsoft.com/office/drawing/2014/main" id="{5F686BF5-A1FF-D1AD-5A3B-CA3DE76E8F7C}"/>
              </a:ext>
            </a:extLst>
          </p:cNvPr>
          <p:cNvGrpSpPr/>
          <p:nvPr/>
        </p:nvGrpSpPr>
        <p:grpSpPr>
          <a:xfrm>
            <a:off x="324516" y="8618868"/>
            <a:ext cx="2444722" cy="1249854"/>
            <a:chOff x="377839" y="8624213"/>
            <a:chExt cx="2444722" cy="1249854"/>
          </a:xfrm>
        </p:grpSpPr>
        <p:grpSp>
          <p:nvGrpSpPr>
            <p:cNvPr id="2" name="Group 1">
              <a:extLst>
                <a:ext uri="{FF2B5EF4-FFF2-40B4-BE49-F238E27FC236}">
                  <a16:creationId xmlns:a16="http://schemas.microsoft.com/office/drawing/2014/main" id="{BFF6A85D-915B-5753-57AB-02AF3A577C0D}"/>
                </a:ext>
              </a:extLst>
            </p:cNvPr>
            <p:cNvGrpSpPr/>
            <p:nvPr/>
          </p:nvGrpSpPr>
          <p:grpSpPr>
            <a:xfrm>
              <a:off x="403233" y="9019326"/>
              <a:ext cx="2419328" cy="854741"/>
              <a:chOff x="857274" y="9258300"/>
              <a:chExt cx="2419328" cy="854741"/>
            </a:xfrm>
          </p:grpSpPr>
          <p:grpSp>
            <p:nvGrpSpPr>
              <p:cNvPr id="12" name="Group 12"/>
              <p:cNvGrpSpPr/>
              <p:nvPr/>
            </p:nvGrpSpPr>
            <p:grpSpPr>
              <a:xfrm>
                <a:off x="857274" y="9258300"/>
                <a:ext cx="2419328" cy="854741"/>
                <a:chOff x="0" y="0"/>
                <a:chExt cx="4703593" cy="790212"/>
              </a:xfrm>
              <a:solidFill>
                <a:schemeClr val="bg1">
                  <a:lumMod val="95000"/>
                </a:schemeClr>
              </a:solidFill>
            </p:grpSpPr>
            <p:sp>
              <p:nvSpPr>
                <p:cNvPr id="13" name="Freeform 13"/>
                <p:cNvSpPr/>
                <p:nvPr/>
              </p:nvSpPr>
              <p:spPr>
                <a:xfrm>
                  <a:off x="0" y="0"/>
                  <a:ext cx="4703593" cy="790212"/>
                </a:xfrm>
                <a:custGeom>
                  <a:avLst/>
                  <a:gdLst/>
                  <a:ahLst/>
                  <a:cxnLst/>
                  <a:rect l="l" t="t" r="r" b="b"/>
                  <a:pathLst>
                    <a:path w="4703593" h="790212">
                      <a:moveTo>
                        <a:pt x="4579133" y="790212"/>
                      </a:moveTo>
                      <a:lnTo>
                        <a:pt x="124460" y="790212"/>
                      </a:lnTo>
                      <a:cubicBezTo>
                        <a:pt x="55880" y="790212"/>
                        <a:pt x="0" y="734332"/>
                        <a:pt x="0" y="665752"/>
                      </a:cubicBezTo>
                      <a:lnTo>
                        <a:pt x="0" y="124460"/>
                      </a:lnTo>
                      <a:cubicBezTo>
                        <a:pt x="0" y="55880"/>
                        <a:pt x="55880" y="0"/>
                        <a:pt x="124460" y="0"/>
                      </a:cubicBezTo>
                      <a:lnTo>
                        <a:pt x="4579133" y="0"/>
                      </a:lnTo>
                      <a:cubicBezTo>
                        <a:pt x="4647713" y="0"/>
                        <a:pt x="4703593" y="55880"/>
                        <a:pt x="4703593" y="124460"/>
                      </a:cubicBezTo>
                      <a:lnTo>
                        <a:pt x="4703593" y="665752"/>
                      </a:lnTo>
                      <a:cubicBezTo>
                        <a:pt x="4703593" y="734332"/>
                        <a:pt x="4647713" y="790212"/>
                        <a:pt x="4579133" y="790212"/>
                      </a:cubicBezTo>
                      <a:close/>
                    </a:path>
                  </a:pathLst>
                </a:custGeom>
                <a:grpFill/>
              </p:spPr>
              <p:txBody>
                <a:bodyPr/>
                <a:lstStyle/>
                <a:p>
                  <a:endParaRPr lang="en-US"/>
                </a:p>
              </p:txBody>
            </p:sp>
          </p:grpSp>
          <p:sp>
            <p:nvSpPr>
              <p:cNvPr id="23" name="TextBox 23"/>
              <p:cNvSpPr txBox="1"/>
              <p:nvPr/>
            </p:nvSpPr>
            <p:spPr>
              <a:xfrm>
                <a:off x="909795" y="9365631"/>
                <a:ext cx="2366806" cy="620619"/>
              </a:xfrm>
              <a:prstGeom prst="rect">
                <a:avLst/>
              </a:prstGeom>
            </p:spPr>
            <p:txBody>
              <a:bodyPr wrap="square" lIns="0" tIns="0" rIns="0" bIns="0" rtlCol="0" anchor="t">
                <a:spAutoFit/>
              </a:bodyPr>
              <a:lstStyle/>
              <a:p>
                <a:pPr algn="ctr">
                  <a:lnSpc>
                    <a:spcPts val="2519"/>
                  </a:lnSpc>
                </a:pPr>
                <a:r>
                  <a:rPr lang="en-US" sz="1799" dirty="0">
                    <a:latin typeface="Open Sans Bold"/>
                  </a:rPr>
                  <a:t>King et al. 2014</a:t>
                </a:r>
              </a:p>
              <a:p>
                <a:pPr algn="ctr">
                  <a:lnSpc>
                    <a:spcPts val="2519"/>
                  </a:lnSpc>
                  <a:spcBef>
                    <a:spcPct val="0"/>
                  </a:spcBef>
                </a:pPr>
                <a:r>
                  <a:rPr lang="en-US" sz="1799" dirty="0">
                    <a:latin typeface="Open Sans Bold"/>
                  </a:rPr>
                  <a:t>Keane et al. 2019</a:t>
                </a:r>
              </a:p>
            </p:txBody>
          </p:sp>
        </p:grpSp>
        <p:sp>
          <p:nvSpPr>
            <p:cNvPr id="3" name="TextBox 2">
              <a:extLst>
                <a:ext uri="{FF2B5EF4-FFF2-40B4-BE49-F238E27FC236}">
                  <a16:creationId xmlns:a16="http://schemas.microsoft.com/office/drawing/2014/main" id="{8AB8190D-EECA-F48A-DA7D-5212656AACA2}"/>
                </a:ext>
              </a:extLst>
            </p:cNvPr>
            <p:cNvSpPr txBox="1"/>
            <p:nvPr/>
          </p:nvSpPr>
          <p:spPr>
            <a:xfrm>
              <a:off x="377839" y="8624213"/>
              <a:ext cx="2077473" cy="385683"/>
            </a:xfrm>
            <a:prstGeom prst="rect">
              <a:avLst/>
            </a:prstGeom>
            <a:noFill/>
          </p:spPr>
          <p:txBody>
            <a:bodyPr wrap="square">
              <a:spAutoFit/>
            </a:bodyPr>
            <a:lstStyle/>
            <a:p>
              <a:pPr>
                <a:lnSpc>
                  <a:spcPts val="2347"/>
                </a:lnSpc>
              </a:pPr>
              <a:r>
                <a:rPr lang="en-US" b="1" dirty="0">
                  <a:latin typeface="Open Sans Bold"/>
                </a:rPr>
                <a:t>KEY REFERENCES</a:t>
              </a:r>
              <a:endParaRPr lang="en-US" sz="1800" b="1" dirty="0">
                <a:latin typeface="Open Sans Bold"/>
              </a:endParaRPr>
            </a:p>
          </p:txBody>
        </p:sp>
      </p:grpSp>
      <p:graphicFrame>
        <p:nvGraphicFramePr>
          <p:cNvPr id="6" name="Diagram 5">
            <a:extLst>
              <a:ext uri="{FF2B5EF4-FFF2-40B4-BE49-F238E27FC236}">
                <a16:creationId xmlns:a16="http://schemas.microsoft.com/office/drawing/2014/main" id="{64B88E2D-2665-DF52-3ECB-44408AD787DE}"/>
              </a:ext>
            </a:extLst>
          </p:cNvPr>
          <p:cNvGraphicFramePr/>
          <p:nvPr>
            <p:extLst>
              <p:ext uri="{D42A27DB-BD31-4B8C-83A1-F6EECF244321}">
                <p14:modId xmlns:p14="http://schemas.microsoft.com/office/powerpoint/2010/main" val="3747081208"/>
              </p:ext>
            </p:extLst>
          </p:nvPr>
        </p:nvGraphicFramePr>
        <p:xfrm>
          <a:off x="762819" y="2464078"/>
          <a:ext cx="11936532" cy="5080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a:extLst>
              <a:ext uri="{FF2B5EF4-FFF2-40B4-BE49-F238E27FC236}">
                <a16:creationId xmlns:a16="http://schemas.microsoft.com/office/drawing/2014/main" id="{29759AE6-FB76-F82D-E3B3-FF681C11525B}"/>
              </a:ext>
            </a:extLst>
          </p:cNvPr>
          <p:cNvSpPr txBox="1"/>
          <p:nvPr/>
        </p:nvSpPr>
        <p:spPr>
          <a:xfrm>
            <a:off x="8541830" y="8063973"/>
            <a:ext cx="5715000" cy="1804749"/>
          </a:xfrm>
          <a:prstGeom prst="wedgeRoundRectCallout">
            <a:avLst>
              <a:gd name="adj1" fmla="val -19833"/>
              <a:gd name="adj2" fmla="val -73666"/>
              <a:gd name="adj3" fmla="val 16667"/>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SROI assigns monetary value to things like improved community health &amp; well-being and enhanced environmental sustainability to provide a more holistic view of how parks and recreation improves the community.</a:t>
            </a:r>
            <a:endParaRPr lang="en-US"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6829689-1D30-EFB8-7FDF-160A52E8756A}"/>
              </a:ext>
            </a:extLst>
          </p:cNvPr>
          <p:cNvSpPr txBox="1"/>
          <p:nvPr/>
        </p:nvSpPr>
        <p:spPr>
          <a:xfrm>
            <a:off x="3336848" y="8063973"/>
            <a:ext cx="4206952" cy="1804749"/>
          </a:xfrm>
          <a:prstGeom prst="wedgeRoundRectCallout">
            <a:avLst>
              <a:gd name="adj1" fmla="val -17211"/>
              <a:gd name="adj2" fmla="val -83166"/>
              <a:gd name="adj3" fmla="val 16667"/>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en-US" sz="2000" dirty="0">
                <a:latin typeface="Open Sans" panose="020B0606030504020204" pitchFamily="34" charset="0"/>
                <a:ea typeface="Open Sans" panose="020B0606030504020204" pitchFamily="34" charset="0"/>
                <a:cs typeface="Open Sans" panose="020B0606030504020204" pitchFamily="34" charset="0"/>
              </a:rPr>
              <a:t>This can include considering how investing in parks and recreation </a:t>
            </a:r>
            <a:r>
              <a:rPr lang="en-US" sz="2000" i="1" dirty="0">
                <a:latin typeface="Open Sans" panose="020B0606030504020204" pitchFamily="34" charset="0"/>
                <a:ea typeface="Open Sans" panose="020B0606030504020204" pitchFamily="34" charset="0"/>
                <a:cs typeface="Open Sans" panose="020B0606030504020204" pitchFamily="34" charset="0"/>
              </a:rPr>
              <a:t>reduces </a:t>
            </a:r>
            <a:r>
              <a:rPr lang="en-US" sz="2000" i="0" dirty="0">
                <a:latin typeface="Open Sans" panose="020B0606030504020204" pitchFamily="34" charset="0"/>
                <a:ea typeface="Open Sans" panose="020B0606030504020204" pitchFamily="34" charset="0"/>
                <a:cs typeface="Open Sans" panose="020B0606030504020204" pitchFamily="34" charset="0"/>
              </a:rPr>
              <a:t>costs in the long-run (such as healthcare spending)</a:t>
            </a:r>
          </a:p>
        </p:txBody>
      </p:sp>
      <p:grpSp>
        <p:nvGrpSpPr>
          <p:cNvPr id="42" name="Group 41">
            <a:extLst>
              <a:ext uri="{FF2B5EF4-FFF2-40B4-BE49-F238E27FC236}">
                <a16:creationId xmlns:a16="http://schemas.microsoft.com/office/drawing/2014/main" id="{D5F4AA86-AB3B-453F-EB78-77D17EEEC784}"/>
              </a:ext>
            </a:extLst>
          </p:cNvPr>
          <p:cNvGrpSpPr/>
          <p:nvPr/>
        </p:nvGrpSpPr>
        <p:grpSpPr>
          <a:xfrm>
            <a:off x="13081769" y="2621079"/>
            <a:ext cx="4909375" cy="4717795"/>
            <a:chOff x="13081769" y="2621079"/>
            <a:chExt cx="4909375" cy="4717795"/>
          </a:xfrm>
        </p:grpSpPr>
        <p:grpSp>
          <p:nvGrpSpPr>
            <p:cNvPr id="20" name="Group 19">
              <a:extLst>
                <a:ext uri="{FF2B5EF4-FFF2-40B4-BE49-F238E27FC236}">
                  <a16:creationId xmlns:a16="http://schemas.microsoft.com/office/drawing/2014/main" id="{15FC6B34-196D-B7EE-473A-1F5788EABD47}"/>
                </a:ext>
              </a:extLst>
            </p:cNvPr>
            <p:cNvGrpSpPr/>
            <p:nvPr/>
          </p:nvGrpSpPr>
          <p:grpSpPr>
            <a:xfrm>
              <a:off x="13081769" y="2621079"/>
              <a:ext cx="4542647" cy="4536843"/>
              <a:chOff x="10302448" y="6810524"/>
              <a:chExt cx="4542688" cy="4745453"/>
            </a:xfrm>
          </p:grpSpPr>
          <p:sp>
            <p:nvSpPr>
              <p:cNvPr id="33" name="Freeform 15">
                <a:extLst>
                  <a:ext uri="{FF2B5EF4-FFF2-40B4-BE49-F238E27FC236}">
                    <a16:creationId xmlns:a16="http://schemas.microsoft.com/office/drawing/2014/main" id="{B920A5B8-31F7-B490-97C3-1E0D69D5B8DA}"/>
                  </a:ext>
                </a:extLst>
              </p:cNvPr>
              <p:cNvSpPr/>
              <p:nvPr/>
            </p:nvSpPr>
            <p:spPr>
              <a:xfrm rot="21267774">
                <a:off x="10302448" y="7575727"/>
                <a:ext cx="694964" cy="1184994"/>
              </a:xfrm>
              <a:custGeom>
                <a:avLst/>
                <a:gdLst/>
                <a:ahLst/>
                <a:cxnLst/>
                <a:rect l="l" t="t" r="r" b="b"/>
                <a:pathLst>
                  <a:path w="863316" h="1450951">
                    <a:moveTo>
                      <a:pt x="0" y="0"/>
                    </a:moveTo>
                    <a:lnTo>
                      <a:pt x="863315" y="0"/>
                    </a:lnTo>
                    <a:lnTo>
                      <a:pt x="863315" y="1450951"/>
                    </a:lnTo>
                    <a:lnTo>
                      <a:pt x="0" y="14509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34" name="Freeform 16">
                <a:extLst>
                  <a:ext uri="{FF2B5EF4-FFF2-40B4-BE49-F238E27FC236}">
                    <a16:creationId xmlns:a16="http://schemas.microsoft.com/office/drawing/2014/main" id="{D1A9453E-2C26-ED6D-E240-D0BC5A4C9083}"/>
                  </a:ext>
                </a:extLst>
              </p:cNvPr>
              <p:cNvSpPr/>
              <p:nvPr/>
            </p:nvSpPr>
            <p:spPr>
              <a:xfrm>
                <a:off x="11221092" y="7385051"/>
                <a:ext cx="945687" cy="1450951"/>
              </a:xfrm>
              <a:custGeom>
                <a:avLst/>
                <a:gdLst/>
                <a:ahLst/>
                <a:cxnLst/>
                <a:rect l="l" t="t" r="r" b="b"/>
                <a:pathLst>
                  <a:path w="1174776" h="1776598">
                    <a:moveTo>
                      <a:pt x="0" y="0"/>
                    </a:moveTo>
                    <a:lnTo>
                      <a:pt x="1174775" y="0"/>
                    </a:lnTo>
                    <a:lnTo>
                      <a:pt x="1174775" y="1776598"/>
                    </a:lnTo>
                    <a:lnTo>
                      <a:pt x="0" y="17765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Freeform 20">
                <a:extLst>
                  <a:ext uri="{FF2B5EF4-FFF2-40B4-BE49-F238E27FC236}">
                    <a16:creationId xmlns:a16="http://schemas.microsoft.com/office/drawing/2014/main" id="{B6FD63C6-4A9F-12CE-9A19-A803C886EC06}"/>
                  </a:ext>
                </a:extLst>
              </p:cNvPr>
              <p:cNvSpPr/>
              <p:nvPr/>
            </p:nvSpPr>
            <p:spPr>
              <a:xfrm>
                <a:off x="11354418" y="9891692"/>
                <a:ext cx="1183723" cy="1664285"/>
              </a:xfrm>
              <a:custGeom>
                <a:avLst/>
                <a:gdLst/>
                <a:ahLst/>
                <a:cxnLst/>
                <a:rect l="l" t="t" r="r" b="b"/>
                <a:pathLst>
                  <a:path w="1183723" h="1664285">
                    <a:moveTo>
                      <a:pt x="0" y="0"/>
                    </a:moveTo>
                    <a:lnTo>
                      <a:pt x="1183723" y="0"/>
                    </a:lnTo>
                    <a:lnTo>
                      <a:pt x="1183723" y="1664286"/>
                    </a:lnTo>
                    <a:lnTo>
                      <a:pt x="0" y="16642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TextBox 24">
                <a:extLst>
                  <a:ext uri="{FF2B5EF4-FFF2-40B4-BE49-F238E27FC236}">
                    <a16:creationId xmlns:a16="http://schemas.microsoft.com/office/drawing/2014/main" id="{7F6DA597-407B-4089-8607-AA1C964FC19E}"/>
                  </a:ext>
                </a:extLst>
              </p:cNvPr>
              <p:cNvSpPr txBox="1"/>
              <p:nvPr/>
            </p:nvSpPr>
            <p:spPr>
              <a:xfrm>
                <a:off x="10499273" y="6810524"/>
                <a:ext cx="1583900" cy="359394"/>
              </a:xfrm>
              <a:prstGeom prst="rect">
                <a:avLst/>
              </a:prstGeom>
            </p:spPr>
            <p:txBody>
              <a:bodyPr lIns="0" tIns="0" rIns="0" bIns="0" rtlCol="0" anchor="t">
                <a:spAutoFit/>
              </a:bodyPr>
              <a:lstStyle/>
              <a:p>
                <a:pPr>
                  <a:lnSpc>
                    <a:spcPts val="2996"/>
                  </a:lnSpc>
                  <a:spcBef>
                    <a:spcPct val="0"/>
                  </a:spcBef>
                </a:pPr>
                <a:r>
                  <a:rPr lang="en-US" sz="2140">
                    <a:latin typeface="Open Sans Bold"/>
                  </a:rPr>
                  <a:t>EVERY</a:t>
                </a:r>
              </a:p>
            </p:txBody>
          </p:sp>
          <p:sp>
            <p:nvSpPr>
              <p:cNvPr id="39" name="TextBox 25">
                <a:extLst>
                  <a:ext uri="{FF2B5EF4-FFF2-40B4-BE49-F238E27FC236}">
                    <a16:creationId xmlns:a16="http://schemas.microsoft.com/office/drawing/2014/main" id="{3D0E6DC6-353D-EBE2-5245-E0D330B43291}"/>
                  </a:ext>
                </a:extLst>
              </p:cNvPr>
              <p:cNvSpPr txBox="1"/>
              <p:nvPr/>
            </p:nvSpPr>
            <p:spPr>
              <a:xfrm>
                <a:off x="12327122" y="7711360"/>
                <a:ext cx="2518014" cy="744114"/>
              </a:xfrm>
              <a:prstGeom prst="rect">
                <a:avLst/>
              </a:prstGeom>
            </p:spPr>
            <p:txBody>
              <a:bodyPr lIns="0" tIns="0" rIns="0" bIns="0" rtlCol="0" anchor="t">
                <a:spAutoFit/>
              </a:bodyPr>
              <a:lstStyle/>
              <a:p>
                <a:pPr algn="ctr">
                  <a:lnSpc>
                    <a:spcPts val="2996"/>
                  </a:lnSpc>
                  <a:spcBef>
                    <a:spcPct val="0"/>
                  </a:spcBef>
                </a:pPr>
                <a:r>
                  <a:rPr lang="en-US" sz="2140" dirty="0">
                    <a:latin typeface="Open Sans Bold"/>
                  </a:rPr>
                  <a:t>SPENT ON PARKS &amp; RECREATION</a:t>
                </a:r>
              </a:p>
            </p:txBody>
          </p:sp>
          <p:sp>
            <p:nvSpPr>
              <p:cNvPr id="41" name="TextBox 27">
                <a:extLst>
                  <a:ext uri="{FF2B5EF4-FFF2-40B4-BE49-F238E27FC236}">
                    <a16:creationId xmlns:a16="http://schemas.microsoft.com/office/drawing/2014/main" id="{F2BA0322-19D7-DD4A-9EC3-AAE1A9565E04}"/>
                  </a:ext>
                </a:extLst>
              </p:cNvPr>
              <p:cNvSpPr txBox="1"/>
              <p:nvPr/>
            </p:nvSpPr>
            <p:spPr>
              <a:xfrm>
                <a:off x="12845466" y="10254426"/>
                <a:ext cx="1869205" cy="375919"/>
              </a:xfrm>
              <a:prstGeom prst="rect">
                <a:avLst/>
              </a:prstGeom>
            </p:spPr>
            <p:txBody>
              <a:bodyPr wrap="square" lIns="0" tIns="0" rIns="0" bIns="0" rtlCol="0" anchor="t">
                <a:spAutoFit/>
              </a:bodyPr>
              <a:lstStyle/>
              <a:p>
                <a:pPr>
                  <a:lnSpc>
                    <a:spcPts val="2996"/>
                  </a:lnSpc>
                  <a:spcBef>
                    <a:spcPct val="0"/>
                  </a:spcBef>
                </a:pPr>
                <a:r>
                  <a:rPr lang="en-US" sz="2140" dirty="0">
                    <a:latin typeface="Open Sans Bold"/>
                  </a:rPr>
                  <a:t>IN </a:t>
                </a:r>
                <a:r>
                  <a:rPr lang="en-US" sz="2140" u="sng" dirty="0">
                    <a:latin typeface="Open Sans Bold"/>
                  </a:rPr>
                  <a:t>REVENUE</a:t>
                </a:r>
              </a:p>
            </p:txBody>
          </p:sp>
        </p:grpSp>
        <p:sp>
          <p:nvSpPr>
            <p:cNvPr id="26" name="TextBox 27">
              <a:extLst>
                <a:ext uri="{FF2B5EF4-FFF2-40B4-BE49-F238E27FC236}">
                  <a16:creationId xmlns:a16="http://schemas.microsoft.com/office/drawing/2014/main" id="{15B4ADC8-5353-4AA0-13A0-C23328F60007}"/>
                </a:ext>
              </a:extLst>
            </p:cNvPr>
            <p:cNvSpPr txBox="1"/>
            <p:nvPr/>
          </p:nvSpPr>
          <p:spPr>
            <a:xfrm>
              <a:off x="15390599" y="6443622"/>
              <a:ext cx="2517991" cy="359394"/>
            </a:xfrm>
            <a:prstGeom prst="rect">
              <a:avLst/>
            </a:prstGeom>
          </p:spPr>
          <p:txBody>
            <a:bodyPr wrap="square" lIns="0" tIns="0" rIns="0" bIns="0" rtlCol="0" anchor="t">
              <a:spAutoFit/>
            </a:bodyPr>
            <a:lstStyle/>
            <a:p>
              <a:pPr>
                <a:lnSpc>
                  <a:spcPts val="2996"/>
                </a:lnSpc>
                <a:spcBef>
                  <a:spcPct val="0"/>
                </a:spcBef>
              </a:pPr>
              <a:r>
                <a:rPr lang="en-US" sz="2140" dirty="0">
                  <a:latin typeface="Open Sans Bold"/>
                </a:rPr>
                <a:t>IN </a:t>
              </a:r>
              <a:r>
                <a:rPr lang="en-US" sz="2140" u="sng" dirty="0">
                  <a:latin typeface="Open Sans Bold"/>
                </a:rPr>
                <a:t>COST SAVINGS</a:t>
              </a:r>
            </a:p>
          </p:txBody>
        </p:sp>
        <p:sp>
          <p:nvSpPr>
            <p:cNvPr id="32" name="TextBox 27">
              <a:extLst>
                <a:ext uri="{FF2B5EF4-FFF2-40B4-BE49-F238E27FC236}">
                  <a16:creationId xmlns:a16="http://schemas.microsoft.com/office/drawing/2014/main" id="{A527FD2D-88CF-D511-3F1C-CA888B6C6300}"/>
                </a:ext>
              </a:extLst>
            </p:cNvPr>
            <p:cNvSpPr txBox="1"/>
            <p:nvPr/>
          </p:nvSpPr>
          <p:spPr>
            <a:xfrm>
              <a:off x="15222086" y="6979480"/>
              <a:ext cx="2769058" cy="359394"/>
            </a:xfrm>
            <a:prstGeom prst="rect">
              <a:avLst/>
            </a:prstGeom>
          </p:spPr>
          <p:txBody>
            <a:bodyPr wrap="square" lIns="0" tIns="0" rIns="0" bIns="0" rtlCol="0" anchor="t">
              <a:spAutoFit/>
            </a:bodyPr>
            <a:lstStyle/>
            <a:p>
              <a:pPr>
                <a:lnSpc>
                  <a:spcPts val="2996"/>
                </a:lnSpc>
                <a:spcBef>
                  <a:spcPct val="0"/>
                </a:spcBef>
              </a:pPr>
              <a:r>
                <a:rPr lang="en-US" sz="2140" dirty="0">
                  <a:latin typeface="Open Sans Bold"/>
                </a:rPr>
                <a:t>IN </a:t>
              </a:r>
              <a:r>
                <a:rPr lang="en-US" sz="2140" u="sng" dirty="0">
                  <a:latin typeface="Open Sans Bold"/>
                </a:rPr>
                <a:t>SOCIAL RETURNS</a:t>
              </a:r>
            </a:p>
          </p:txBody>
        </p:sp>
      </p:grpSp>
      <p:sp>
        <p:nvSpPr>
          <p:cNvPr id="60" name="TextBox 26">
            <a:extLst>
              <a:ext uri="{FF2B5EF4-FFF2-40B4-BE49-F238E27FC236}">
                <a16:creationId xmlns:a16="http://schemas.microsoft.com/office/drawing/2014/main" id="{C9043CF7-07AC-7729-2127-C4CB663E9316}"/>
              </a:ext>
            </a:extLst>
          </p:cNvPr>
          <p:cNvSpPr txBox="1"/>
          <p:nvPr/>
        </p:nvSpPr>
        <p:spPr>
          <a:xfrm>
            <a:off x="13237237" y="5073811"/>
            <a:ext cx="1869189" cy="343595"/>
          </a:xfrm>
          <a:prstGeom prst="rect">
            <a:avLst/>
          </a:prstGeom>
        </p:spPr>
        <p:txBody>
          <a:bodyPr lIns="0" tIns="0" rIns="0" bIns="0" rtlCol="0" anchor="t">
            <a:spAutoFit/>
          </a:bodyPr>
          <a:lstStyle/>
          <a:p>
            <a:pPr>
              <a:lnSpc>
                <a:spcPts val="2996"/>
              </a:lnSpc>
              <a:spcBef>
                <a:spcPct val="0"/>
              </a:spcBef>
            </a:pPr>
            <a:r>
              <a:rPr lang="en-US" sz="2140" dirty="0">
                <a:latin typeface="Open Sans Bold"/>
              </a:rPr>
              <a:t>GENERATES</a:t>
            </a:r>
          </a:p>
        </p:txBody>
      </p:sp>
      <p:sp>
        <p:nvSpPr>
          <p:cNvPr id="61" name="Freeform 15">
            <a:extLst>
              <a:ext uri="{FF2B5EF4-FFF2-40B4-BE49-F238E27FC236}">
                <a16:creationId xmlns:a16="http://schemas.microsoft.com/office/drawing/2014/main" id="{5E9AC42F-AD11-ECAB-88A6-87CF5947D1BB}"/>
              </a:ext>
            </a:extLst>
          </p:cNvPr>
          <p:cNvSpPr/>
          <p:nvPr/>
        </p:nvSpPr>
        <p:spPr>
          <a:xfrm rot="21267774">
            <a:off x="13312579" y="5876248"/>
            <a:ext cx="694958" cy="1132902"/>
          </a:xfrm>
          <a:custGeom>
            <a:avLst/>
            <a:gdLst/>
            <a:ahLst/>
            <a:cxnLst/>
            <a:rect l="l" t="t" r="r" b="b"/>
            <a:pathLst>
              <a:path w="863316" h="1450951">
                <a:moveTo>
                  <a:pt x="0" y="0"/>
                </a:moveTo>
                <a:lnTo>
                  <a:pt x="863315" y="0"/>
                </a:lnTo>
                <a:lnTo>
                  <a:pt x="863315" y="1450951"/>
                </a:lnTo>
                <a:lnTo>
                  <a:pt x="0" y="14509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Tree>
    <p:extLst>
      <p:ext uri="{BB962C8B-B14F-4D97-AF65-F5344CB8AC3E}">
        <p14:creationId xmlns:p14="http://schemas.microsoft.com/office/powerpoint/2010/main" val="29253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5" name="Freeform 5"/>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12887280" y="3588016"/>
            <a:ext cx="8015332" cy="8015332"/>
            <a:chOff x="2564746" y="1197282"/>
            <a:chExt cx="6350000" cy="6350000"/>
          </a:xfrm>
        </p:grpSpPr>
        <p:sp>
          <p:nvSpPr>
            <p:cNvPr id="7" name="Freeform 7"/>
            <p:cNvSpPr/>
            <p:nvPr/>
          </p:nvSpPr>
          <p:spPr>
            <a:xfrm>
              <a:off x="2564746" y="1197282"/>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FB486"/>
            </a:solidFill>
          </p:spPr>
          <p:txBody>
            <a:bodyPr/>
            <a:lstStyle/>
            <a:p>
              <a:endParaRPr lang="en-US"/>
            </a:p>
          </p:txBody>
        </p:sp>
      </p:grpSp>
      <p:grpSp>
        <p:nvGrpSpPr>
          <p:cNvPr id="8" name="Group 8"/>
          <p:cNvGrpSpPr>
            <a:grpSpLocks noChangeAspect="1"/>
          </p:cNvGrpSpPr>
          <p:nvPr/>
        </p:nvGrpSpPr>
        <p:grpSpPr>
          <a:xfrm>
            <a:off x="13241726" y="3953094"/>
            <a:ext cx="7306439" cy="7306439"/>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7392" r="-46453"/>
              </a:stretch>
            </a:blipFill>
          </p:spPr>
          <p:txBody>
            <a:bodyPr/>
            <a:lstStyle/>
            <a:p>
              <a:endParaRPr lang="en-US"/>
            </a:p>
          </p:txBody>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30" name="TextBox 30"/>
          <p:cNvSpPr txBox="1"/>
          <p:nvPr/>
        </p:nvSpPr>
        <p:spPr>
          <a:xfrm>
            <a:off x="5974709" y="392595"/>
            <a:ext cx="11248493" cy="1846659"/>
          </a:xfrm>
          <a:prstGeom prst="rect">
            <a:avLst/>
          </a:prstGeom>
        </p:spPr>
        <p:txBody>
          <a:bodyPr wrap="square" lIns="0" tIns="0" rIns="0" bIns="0" rtlCol="0" anchor="t">
            <a:spAutoFit/>
          </a:bodyPr>
          <a:lstStyle/>
          <a:p>
            <a:pPr algn="ctr"/>
            <a:r>
              <a:rPr lang="en-US" sz="6000" dirty="0">
                <a:latin typeface="Nunito Sans Heavy"/>
              </a:rPr>
              <a:t>Estimated</a:t>
            </a:r>
            <a:r>
              <a:rPr lang="en-US" sz="6000" dirty="0">
                <a:solidFill>
                  <a:srgbClr val="005828"/>
                </a:solidFill>
                <a:latin typeface="Nunito Sans Heavy"/>
              </a:rPr>
              <a:t> Economic Benefits </a:t>
            </a:r>
            <a:r>
              <a:rPr lang="en-US" sz="6000" dirty="0">
                <a:latin typeface="Nunito Sans Heavy"/>
              </a:rPr>
              <a:t>of Parks and Recreation</a:t>
            </a:r>
          </a:p>
        </p:txBody>
      </p:sp>
      <p:grpSp>
        <p:nvGrpSpPr>
          <p:cNvPr id="43" name="Group 42">
            <a:extLst>
              <a:ext uri="{FF2B5EF4-FFF2-40B4-BE49-F238E27FC236}">
                <a16:creationId xmlns:a16="http://schemas.microsoft.com/office/drawing/2014/main" id="{7BDA62AA-C1E1-EAC7-300D-BBD1E7AD5B88}"/>
              </a:ext>
            </a:extLst>
          </p:cNvPr>
          <p:cNvGrpSpPr/>
          <p:nvPr/>
        </p:nvGrpSpPr>
        <p:grpSpPr>
          <a:xfrm>
            <a:off x="751528" y="6711697"/>
            <a:ext cx="5837290" cy="2772603"/>
            <a:chOff x="662230" y="6045193"/>
            <a:chExt cx="5837290" cy="2772603"/>
          </a:xfrm>
        </p:grpSpPr>
        <p:grpSp>
          <p:nvGrpSpPr>
            <p:cNvPr id="11" name="Group 10">
              <a:extLst>
                <a:ext uri="{FF2B5EF4-FFF2-40B4-BE49-F238E27FC236}">
                  <a16:creationId xmlns:a16="http://schemas.microsoft.com/office/drawing/2014/main" id="{74B78B8B-766B-BCD6-2C46-8079DA710A58}"/>
                </a:ext>
              </a:extLst>
            </p:cNvPr>
            <p:cNvGrpSpPr/>
            <p:nvPr/>
          </p:nvGrpSpPr>
          <p:grpSpPr>
            <a:xfrm>
              <a:off x="662230" y="6045193"/>
              <a:ext cx="5837290" cy="2772603"/>
              <a:chOff x="6281841" y="3762822"/>
              <a:chExt cx="4956357" cy="2772603"/>
            </a:xfrm>
          </p:grpSpPr>
          <p:grpSp>
            <p:nvGrpSpPr>
              <p:cNvPr id="23" name="Group 23"/>
              <p:cNvGrpSpPr/>
              <p:nvPr/>
            </p:nvGrpSpPr>
            <p:grpSpPr>
              <a:xfrm>
                <a:off x="6281841" y="3762822"/>
                <a:ext cx="4956357" cy="2772603"/>
                <a:chOff x="-29147" y="-1037150"/>
                <a:chExt cx="4373656" cy="2446637"/>
              </a:xfrm>
              <a:solidFill>
                <a:srgbClr val="8FB486"/>
              </a:solidFill>
            </p:grpSpPr>
            <p:sp>
              <p:nvSpPr>
                <p:cNvPr id="24" name="Freeform 24"/>
                <p:cNvSpPr/>
                <p:nvPr/>
              </p:nvSpPr>
              <p:spPr>
                <a:xfrm>
                  <a:off x="-29147" y="-1037150"/>
                  <a:ext cx="4373656" cy="2446637"/>
                </a:xfrm>
                <a:custGeom>
                  <a:avLst/>
                  <a:gdLst/>
                  <a:ahLst/>
                  <a:cxnLst/>
                  <a:rect l="l" t="t" r="r" b="b"/>
                  <a:pathLst>
                    <a:path w="4344509" h="2131825">
                      <a:moveTo>
                        <a:pt x="4220049" y="2131825"/>
                      </a:moveTo>
                      <a:lnTo>
                        <a:pt x="124460" y="2131825"/>
                      </a:lnTo>
                      <a:cubicBezTo>
                        <a:pt x="55880" y="2131825"/>
                        <a:pt x="0" y="2075945"/>
                        <a:pt x="0" y="2007365"/>
                      </a:cubicBezTo>
                      <a:lnTo>
                        <a:pt x="0" y="124460"/>
                      </a:lnTo>
                      <a:cubicBezTo>
                        <a:pt x="0" y="55880"/>
                        <a:pt x="55880" y="0"/>
                        <a:pt x="124460" y="0"/>
                      </a:cubicBezTo>
                      <a:lnTo>
                        <a:pt x="4220049" y="0"/>
                      </a:lnTo>
                      <a:cubicBezTo>
                        <a:pt x="4288629" y="0"/>
                        <a:pt x="4344509" y="55880"/>
                        <a:pt x="4344509" y="124460"/>
                      </a:cubicBezTo>
                      <a:lnTo>
                        <a:pt x="4344509" y="2007365"/>
                      </a:lnTo>
                      <a:cubicBezTo>
                        <a:pt x="4344509" y="2075945"/>
                        <a:pt x="4288629" y="2131825"/>
                        <a:pt x="4220049" y="2131825"/>
                      </a:cubicBezTo>
                      <a:close/>
                    </a:path>
                  </a:pathLst>
                </a:custGeom>
                <a:solidFill>
                  <a:srgbClr val="005828"/>
                </a:solidFill>
              </p:spPr>
              <p:txBody>
                <a:bodyPr/>
                <a:lstStyle/>
                <a:p>
                  <a:endParaRPr lang="en-US">
                    <a:solidFill>
                      <a:schemeClr val="bg1"/>
                    </a:solidFill>
                  </a:endParaRPr>
                </a:p>
              </p:txBody>
            </p:sp>
          </p:grpSp>
          <p:sp>
            <p:nvSpPr>
              <p:cNvPr id="25" name="Freeform 25"/>
              <p:cNvSpPr/>
              <p:nvPr/>
            </p:nvSpPr>
            <p:spPr>
              <a:xfrm rot="21267774">
                <a:off x="6512362" y="4883321"/>
                <a:ext cx="599084" cy="1006864"/>
              </a:xfrm>
              <a:custGeom>
                <a:avLst/>
                <a:gdLst/>
                <a:ahLst/>
                <a:cxnLst/>
                <a:rect l="l" t="t" r="r" b="b"/>
                <a:pathLst>
                  <a:path w="599084" h="1006864">
                    <a:moveTo>
                      <a:pt x="0" y="0"/>
                    </a:moveTo>
                    <a:lnTo>
                      <a:pt x="599084" y="0"/>
                    </a:lnTo>
                    <a:lnTo>
                      <a:pt x="599084" y="1006864"/>
                    </a:lnTo>
                    <a:lnTo>
                      <a:pt x="0" y="1006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solidFill>
                    <a:schemeClr val="bg1"/>
                  </a:solidFill>
                </a:endParaRPr>
              </a:p>
            </p:txBody>
          </p:sp>
          <p:sp>
            <p:nvSpPr>
              <p:cNvPr id="36" name="TextBox 36"/>
              <p:cNvSpPr txBox="1"/>
              <p:nvPr/>
            </p:nvSpPr>
            <p:spPr>
              <a:xfrm>
                <a:off x="7669969" y="5964243"/>
                <a:ext cx="3241209" cy="322652"/>
              </a:xfrm>
              <a:prstGeom prst="rect">
                <a:avLst/>
              </a:prstGeom>
            </p:spPr>
            <p:txBody>
              <a:bodyPr wrap="square" lIns="0" tIns="0" rIns="0" bIns="0" rtlCol="0" anchor="t">
                <a:spAutoFit/>
              </a:bodyPr>
              <a:lstStyle/>
              <a:p>
                <a:pPr>
                  <a:lnSpc>
                    <a:spcPts val="2663"/>
                  </a:lnSpc>
                  <a:spcBef>
                    <a:spcPct val="0"/>
                  </a:spcBef>
                </a:pPr>
                <a:r>
                  <a:rPr lang="en-US" sz="1902" dirty="0">
                    <a:solidFill>
                      <a:schemeClr val="bg1"/>
                    </a:solidFill>
                    <a:latin typeface="Open Sans Bold"/>
                  </a:rPr>
                  <a:t>IN HEALTHCARE COST SAVINGS</a:t>
                </a:r>
              </a:p>
            </p:txBody>
          </p:sp>
          <p:sp>
            <p:nvSpPr>
              <p:cNvPr id="37" name="TextBox 37"/>
              <p:cNvSpPr txBox="1"/>
              <p:nvPr/>
            </p:nvSpPr>
            <p:spPr>
              <a:xfrm>
                <a:off x="7297385" y="4735725"/>
                <a:ext cx="3343114" cy="1117422"/>
              </a:xfrm>
              <a:prstGeom prst="rect">
                <a:avLst/>
              </a:prstGeom>
            </p:spPr>
            <p:txBody>
              <a:bodyPr wrap="square" lIns="0" tIns="0" rIns="0" bIns="0" rtlCol="0" anchor="t">
                <a:spAutoFit/>
              </a:bodyPr>
              <a:lstStyle/>
              <a:p>
                <a:pPr>
                  <a:lnSpc>
                    <a:spcPts val="9951"/>
                  </a:lnSpc>
                  <a:spcBef>
                    <a:spcPct val="0"/>
                  </a:spcBef>
                </a:pPr>
                <a:r>
                  <a:rPr lang="en-US" sz="4700" dirty="0">
                    <a:solidFill>
                      <a:schemeClr val="bg1"/>
                    </a:solidFill>
                    <a:latin typeface="Open Sans Bold"/>
                  </a:rPr>
                  <a:t>118 MILLION</a:t>
                </a:r>
              </a:p>
            </p:txBody>
          </p:sp>
        </p:grpSp>
        <p:sp>
          <p:nvSpPr>
            <p:cNvPr id="39" name="TextBox 39"/>
            <p:cNvSpPr txBox="1"/>
            <p:nvPr/>
          </p:nvSpPr>
          <p:spPr>
            <a:xfrm>
              <a:off x="982451" y="6296573"/>
              <a:ext cx="4905897" cy="738664"/>
            </a:xfrm>
            <a:prstGeom prst="rect">
              <a:avLst/>
            </a:prstGeom>
          </p:spPr>
          <p:txBody>
            <a:bodyPr wrap="square" lIns="0" tIns="0" rIns="0" bIns="0" rtlCol="0" anchor="t">
              <a:spAutoFit/>
            </a:bodyPr>
            <a:lstStyle/>
            <a:p>
              <a:pPr>
                <a:spcBef>
                  <a:spcPct val="0"/>
                </a:spcBef>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t>
              </a:r>
              <a:r>
                <a:rPr lang="en-US" sz="2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Florida</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maintenance of local parks is estimated to generate</a:t>
              </a:r>
            </a:p>
          </p:txBody>
        </p:sp>
      </p:grpSp>
      <p:grpSp>
        <p:nvGrpSpPr>
          <p:cNvPr id="50" name="Group 49">
            <a:extLst>
              <a:ext uri="{FF2B5EF4-FFF2-40B4-BE49-F238E27FC236}">
                <a16:creationId xmlns:a16="http://schemas.microsoft.com/office/drawing/2014/main" id="{BD4A8DBD-439D-CE68-38AB-CFA8EFEA2927}"/>
              </a:ext>
            </a:extLst>
          </p:cNvPr>
          <p:cNvGrpSpPr/>
          <p:nvPr/>
        </p:nvGrpSpPr>
        <p:grpSpPr>
          <a:xfrm>
            <a:off x="530374" y="3130045"/>
            <a:ext cx="6114009" cy="3314883"/>
            <a:chOff x="505325" y="2562885"/>
            <a:chExt cx="6114009" cy="3314883"/>
          </a:xfrm>
        </p:grpSpPr>
        <p:grpSp>
          <p:nvGrpSpPr>
            <p:cNvPr id="44" name="Group 43">
              <a:extLst>
                <a:ext uri="{FF2B5EF4-FFF2-40B4-BE49-F238E27FC236}">
                  <a16:creationId xmlns:a16="http://schemas.microsoft.com/office/drawing/2014/main" id="{7ED67141-ACDD-9C07-B88A-61D762E679C3}"/>
                </a:ext>
              </a:extLst>
            </p:cNvPr>
            <p:cNvGrpSpPr/>
            <p:nvPr/>
          </p:nvGrpSpPr>
          <p:grpSpPr>
            <a:xfrm>
              <a:off x="662228" y="2562885"/>
              <a:ext cx="5957106" cy="2897901"/>
              <a:chOff x="662228" y="2562885"/>
              <a:chExt cx="5957106" cy="2897901"/>
            </a:xfrm>
          </p:grpSpPr>
          <p:grpSp>
            <p:nvGrpSpPr>
              <p:cNvPr id="18" name="Group 18"/>
              <p:cNvGrpSpPr/>
              <p:nvPr/>
            </p:nvGrpSpPr>
            <p:grpSpPr>
              <a:xfrm>
                <a:off x="662228" y="2562885"/>
                <a:ext cx="5957106" cy="2897901"/>
                <a:chOff x="0" y="0"/>
                <a:chExt cx="4915272" cy="1240769"/>
              </a:xfrm>
              <a:solidFill>
                <a:srgbClr val="8FB486"/>
              </a:solidFill>
            </p:grpSpPr>
            <p:sp>
              <p:nvSpPr>
                <p:cNvPr id="19" name="Freeform 19"/>
                <p:cNvSpPr/>
                <p:nvPr/>
              </p:nvSpPr>
              <p:spPr>
                <a:xfrm>
                  <a:off x="0" y="0"/>
                  <a:ext cx="4915272" cy="1240769"/>
                </a:xfrm>
                <a:custGeom>
                  <a:avLst/>
                  <a:gdLst/>
                  <a:ahLst/>
                  <a:cxnLst/>
                  <a:rect l="l" t="t" r="r" b="b"/>
                  <a:pathLst>
                    <a:path w="4915272" h="1304071">
                      <a:moveTo>
                        <a:pt x="4790812" y="1304070"/>
                      </a:moveTo>
                      <a:lnTo>
                        <a:pt x="124460" y="1304070"/>
                      </a:lnTo>
                      <a:cubicBezTo>
                        <a:pt x="55880" y="1304070"/>
                        <a:pt x="0" y="1248191"/>
                        <a:pt x="0" y="1179610"/>
                      </a:cubicBezTo>
                      <a:lnTo>
                        <a:pt x="0" y="124460"/>
                      </a:lnTo>
                      <a:cubicBezTo>
                        <a:pt x="0" y="55880"/>
                        <a:pt x="55880" y="0"/>
                        <a:pt x="124460" y="0"/>
                      </a:cubicBezTo>
                      <a:lnTo>
                        <a:pt x="4790812" y="0"/>
                      </a:lnTo>
                      <a:cubicBezTo>
                        <a:pt x="4859392" y="0"/>
                        <a:pt x="4915272" y="55880"/>
                        <a:pt x="4915272" y="124460"/>
                      </a:cubicBezTo>
                      <a:lnTo>
                        <a:pt x="4915272" y="1179611"/>
                      </a:lnTo>
                      <a:cubicBezTo>
                        <a:pt x="4915272" y="1248191"/>
                        <a:pt x="4859392" y="1304071"/>
                        <a:pt x="4790812" y="1304071"/>
                      </a:cubicBezTo>
                      <a:close/>
                    </a:path>
                  </a:pathLst>
                </a:custGeom>
                <a:solidFill>
                  <a:srgbClr val="005828"/>
                </a:solidFill>
              </p:spPr>
              <p:txBody>
                <a:bodyPr/>
                <a:lstStyle/>
                <a:p>
                  <a:endParaRPr lang="en-US" dirty="0">
                    <a:solidFill>
                      <a:schemeClr val="bg1"/>
                    </a:solidFill>
                  </a:endParaRPr>
                </a:p>
              </p:txBody>
            </p:sp>
          </p:grpSp>
          <p:sp>
            <p:nvSpPr>
              <p:cNvPr id="20" name="Freeform 20"/>
              <p:cNvSpPr/>
              <p:nvPr/>
            </p:nvSpPr>
            <p:spPr>
              <a:xfrm rot="21267774">
                <a:off x="890941" y="3586532"/>
                <a:ext cx="599084" cy="1109814"/>
              </a:xfrm>
              <a:custGeom>
                <a:avLst/>
                <a:gdLst/>
                <a:ahLst/>
                <a:cxnLst/>
                <a:rect l="l" t="t" r="r" b="b"/>
                <a:pathLst>
                  <a:path w="599084" h="1006864">
                    <a:moveTo>
                      <a:pt x="0" y="0"/>
                    </a:moveTo>
                    <a:lnTo>
                      <a:pt x="599084" y="0"/>
                    </a:lnTo>
                    <a:lnTo>
                      <a:pt x="599084" y="1006864"/>
                    </a:lnTo>
                    <a:lnTo>
                      <a:pt x="0" y="1006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solidFill>
                    <a:schemeClr val="bg1"/>
                  </a:solidFill>
                </a:endParaRPr>
              </a:p>
            </p:txBody>
          </p:sp>
          <p:sp>
            <p:nvSpPr>
              <p:cNvPr id="32" name="TextBox 32"/>
              <p:cNvSpPr txBox="1"/>
              <p:nvPr/>
            </p:nvSpPr>
            <p:spPr>
              <a:xfrm>
                <a:off x="1694678" y="3647213"/>
                <a:ext cx="4203030" cy="792298"/>
              </a:xfrm>
              <a:prstGeom prst="rect">
                <a:avLst/>
              </a:prstGeom>
            </p:spPr>
            <p:txBody>
              <a:bodyPr wrap="square" lIns="0" tIns="0" rIns="0" bIns="0" rtlCol="0" anchor="t">
                <a:spAutoFit/>
              </a:bodyPr>
              <a:lstStyle/>
              <a:p>
                <a:pPr>
                  <a:lnSpc>
                    <a:spcPts val="6559"/>
                  </a:lnSpc>
                  <a:spcBef>
                    <a:spcPct val="0"/>
                  </a:spcBef>
                </a:pPr>
                <a:r>
                  <a:rPr lang="en-US" sz="4685" dirty="0">
                    <a:solidFill>
                      <a:schemeClr val="bg1"/>
                    </a:solidFill>
                    <a:latin typeface="Open Sans Bold"/>
                  </a:rPr>
                  <a:t>1.25 BILLION </a:t>
                </a:r>
              </a:p>
            </p:txBody>
          </p:sp>
          <p:sp>
            <p:nvSpPr>
              <p:cNvPr id="38" name="TextBox 38"/>
              <p:cNvSpPr txBox="1"/>
              <p:nvPr/>
            </p:nvSpPr>
            <p:spPr>
              <a:xfrm>
                <a:off x="944116" y="2722964"/>
                <a:ext cx="5048108" cy="738664"/>
              </a:xfrm>
              <a:prstGeom prst="rect">
                <a:avLst/>
              </a:prstGeom>
            </p:spPr>
            <p:txBody>
              <a:bodyPr wrap="square" lIns="0" tIns="0" rIns="0" bIns="0" rtlCol="0" anchor="t">
                <a:spAutoFit/>
              </a:bodyPr>
              <a:lstStyle/>
              <a:p>
                <a:pPr>
                  <a:spcBef>
                    <a:spcPct val="0"/>
                  </a:spcBef>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t>
                </a:r>
                <a:r>
                  <a:rPr lang="en-US" sz="2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Utah</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Local Parks and Recreation Agencies are estimated to generate</a:t>
                </a:r>
              </a:p>
            </p:txBody>
          </p:sp>
          <p:sp>
            <p:nvSpPr>
              <p:cNvPr id="2" name="TextBox 36">
                <a:extLst>
                  <a:ext uri="{FF2B5EF4-FFF2-40B4-BE49-F238E27FC236}">
                    <a16:creationId xmlns:a16="http://schemas.microsoft.com/office/drawing/2014/main" id="{0FDDE174-8239-1F2C-197B-533CC3EA4E64}"/>
                  </a:ext>
                </a:extLst>
              </p:cNvPr>
              <p:cNvSpPr txBox="1"/>
              <p:nvPr/>
            </p:nvSpPr>
            <p:spPr>
              <a:xfrm>
                <a:off x="2322907" y="4558499"/>
                <a:ext cx="3885456" cy="668901"/>
              </a:xfrm>
              <a:prstGeom prst="rect">
                <a:avLst/>
              </a:prstGeom>
            </p:spPr>
            <p:txBody>
              <a:bodyPr lIns="0" tIns="0" rIns="0" bIns="0" rtlCol="0" anchor="t">
                <a:spAutoFit/>
              </a:bodyPr>
              <a:lstStyle/>
              <a:p>
                <a:pPr>
                  <a:lnSpc>
                    <a:spcPts val="2663"/>
                  </a:lnSpc>
                  <a:spcBef>
                    <a:spcPct val="0"/>
                  </a:spcBef>
                </a:pPr>
                <a:r>
                  <a:rPr lang="en-US" sz="1902" dirty="0">
                    <a:solidFill>
                      <a:schemeClr val="bg1"/>
                    </a:solidFill>
                    <a:latin typeface="Open Sans Bold"/>
                  </a:rPr>
                  <a:t>IN ECONOMIC ACTIVITY, ADDED GDP, AND LABOR INCOME</a:t>
                </a:r>
              </a:p>
            </p:txBody>
          </p:sp>
        </p:grpSp>
        <p:sp>
          <p:nvSpPr>
            <p:cNvPr id="46" name="TextBox 45">
              <a:extLst>
                <a:ext uri="{FF2B5EF4-FFF2-40B4-BE49-F238E27FC236}">
                  <a16:creationId xmlns:a16="http://schemas.microsoft.com/office/drawing/2014/main" id="{ED411090-1A30-9C44-95C4-2CC696134413}"/>
                </a:ext>
              </a:extLst>
            </p:cNvPr>
            <p:cNvSpPr txBox="1"/>
            <p:nvPr/>
          </p:nvSpPr>
          <p:spPr>
            <a:xfrm>
              <a:off x="505325" y="5485416"/>
              <a:ext cx="3489182" cy="392352"/>
            </a:xfrm>
            <a:prstGeom prst="rect">
              <a:avLst/>
            </a:prstGeom>
            <a:noFill/>
          </p:spPr>
          <p:txBody>
            <a:bodyPr wrap="square">
              <a:spAutoFit/>
            </a:bodyPr>
            <a:lstStyle/>
            <a:p>
              <a:pPr algn="ctr">
                <a:lnSpc>
                  <a:spcPts val="2519"/>
                </a:lnSpc>
              </a:pPr>
              <a:r>
                <a:rPr lang="en-US" sz="1799" dirty="0">
                  <a:latin typeface="Open Sans Bold"/>
                </a:rPr>
                <a:t>nrpa.org/</a:t>
              </a:r>
              <a:r>
                <a:rPr lang="en-US" sz="1799" dirty="0" err="1">
                  <a:latin typeface="Open Sans Bold"/>
                </a:rPr>
                <a:t>ParkEconReport</a:t>
              </a:r>
              <a:r>
                <a:rPr lang="en-US" sz="1799" dirty="0">
                  <a:latin typeface="Open Sans Bold"/>
                </a:rPr>
                <a:t> </a:t>
              </a:r>
            </a:p>
          </p:txBody>
        </p:sp>
      </p:grpSp>
      <p:grpSp>
        <p:nvGrpSpPr>
          <p:cNvPr id="49" name="Group 48">
            <a:extLst>
              <a:ext uri="{FF2B5EF4-FFF2-40B4-BE49-F238E27FC236}">
                <a16:creationId xmlns:a16="http://schemas.microsoft.com/office/drawing/2014/main" id="{F2EAE743-DFA2-9444-20C3-5FFBCA04F6D9}"/>
              </a:ext>
            </a:extLst>
          </p:cNvPr>
          <p:cNvGrpSpPr/>
          <p:nvPr/>
        </p:nvGrpSpPr>
        <p:grpSpPr>
          <a:xfrm>
            <a:off x="7151726" y="3115643"/>
            <a:ext cx="6454631" cy="4055714"/>
            <a:chOff x="7195653" y="3355260"/>
            <a:chExt cx="6454631" cy="4055714"/>
          </a:xfrm>
        </p:grpSpPr>
        <p:grpSp>
          <p:nvGrpSpPr>
            <p:cNvPr id="42" name="Group 41">
              <a:extLst>
                <a:ext uri="{FF2B5EF4-FFF2-40B4-BE49-F238E27FC236}">
                  <a16:creationId xmlns:a16="http://schemas.microsoft.com/office/drawing/2014/main" id="{43A4161D-0145-9468-A0D2-4D3057B372B1}"/>
                </a:ext>
              </a:extLst>
            </p:cNvPr>
            <p:cNvGrpSpPr/>
            <p:nvPr/>
          </p:nvGrpSpPr>
          <p:grpSpPr>
            <a:xfrm>
              <a:off x="7300007" y="3355260"/>
              <a:ext cx="6350277" cy="3603650"/>
              <a:chOff x="7373358" y="3461632"/>
              <a:chExt cx="6350277" cy="3603650"/>
            </a:xfrm>
          </p:grpSpPr>
          <p:grpSp>
            <p:nvGrpSpPr>
              <p:cNvPr id="4" name="Group 3">
                <a:extLst>
                  <a:ext uri="{FF2B5EF4-FFF2-40B4-BE49-F238E27FC236}">
                    <a16:creationId xmlns:a16="http://schemas.microsoft.com/office/drawing/2014/main" id="{6919F40B-B4CD-CC2A-8368-2051B7BC5A6D}"/>
                  </a:ext>
                </a:extLst>
              </p:cNvPr>
              <p:cNvGrpSpPr/>
              <p:nvPr/>
            </p:nvGrpSpPr>
            <p:grpSpPr>
              <a:xfrm>
                <a:off x="7373358" y="3461632"/>
                <a:ext cx="6350277" cy="3603650"/>
                <a:chOff x="664566" y="6453732"/>
                <a:chExt cx="5649482" cy="3035450"/>
              </a:xfrm>
            </p:grpSpPr>
            <p:grpSp>
              <p:nvGrpSpPr>
                <p:cNvPr id="12" name="Group 12"/>
                <p:cNvGrpSpPr/>
                <p:nvPr/>
              </p:nvGrpSpPr>
              <p:grpSpPr>
                <a:xfrm>
                  <a:off x="664566" y="6453732"/>
                  <a:ext cx="5649482" cy="3035450"/>
                  <a:chOff x="-14049" y="-382862"/>
                  <a:chExt cx="4952227" cy="2660817"/>
                </a:xfrm>
                <a:solidFill>
                  <a:srgbClr val="8FB486"/>
                </a:solidFill>
              </p:grpSpPr>
              <p:sp>
                <p:nvSpPr>
                  <p:cNvPr id="13" name="Freeform 13"/>
                  <p:cNvSpPr/>
                  <p:nvPr/>
                </p:nvSpPr>
                <p:spPr>
                  <a:xfrm>
                    <a:off x="-14049" y="-382862"/>
                    <a:ext cx="4952227" cy="2660817"/>
                  </a:xfrm>
                  <a:custGeom>
                    <a:avLst/>
                    <a:gdLst/>
                    <a:ahLst/>
                    <a:cxnLst/>
                    <a:rect l="l" t="t" r="r" b="b"/>
                    <a:pathLst>
                      <a:path w="4727277" h="2131825">
                        <a:moveTo>
                          <a:pt x="4602817" y="2131825"/>
                        </a:moveTo>
                        <a:lnTo>
                          <a:pt x="124460" y="2131825"/>
                        </a:lnTo>
                        <a:cubicBezTo>
                          <a:pt x="55880" y="2131825"/>
                          <a:pt x="0" y="2075945"/>
                          <a:pt x="0" y="2007365"/>
                        </a:cubicBezTo>
                        <a:lnTo>
                          <a:pt x="0" y="124460"/>
                        </a:lnTo>
                        <a:cubicBezTo>
                          <a:pt x="0" y="55880"/>
                          <a:pt x="55880" y="0"/>
                          <a:pt x="124460" y="0"/>
                        </a:cubicBezTo>
                        <a:lnTo>
                          <a:pt x="4602817" y="0"/>
                        </a:lnTo>
                        <a:cubicBezTo>
                          <a:pt x="4671397" y="0"/>
                          <a:pt x="4727277" y="55880"/>
                          <a:pt x="4727277" y="124460"/>
                        </a:cubicBezTo>
                        <a:lnTo>
                          <a:pt x="4727277" y="2007365"/>
                        </a:lnTo>
                        <a:cubicBezTo>
                          <a:pt x="4727277" y="2075945"/>
                          <a:pt x="4671397" y="2131825"/>
                          <a:pt x="4602817" y="2131825"/>
                        </a:cubicBezTo>
                        <a:close/>
                      </a:path>
                    </a:pathLst>
                  </a:custGeom>
                  <a:solidFill>
                    <a:srgbClr val="005828"/>
                  </a:solidFill>
                </p:spPr>
                <p:txBody>
                  <a:bodyPr/>
                  <a:lstStyle/>
                  <a:p>
                    <a:endParaRPr lang="en-US" sz="2400">
                      <a:solidFill>
                        <a:schemeClr val="bg1"/>
                      </a:solidFill>
                    </a:endParaRPr>
                  </a:p>
                </p:txBody>
              </p:sp>
            </p:grpSp>
            <p:sp>
              <p:nvSpPr>
                <p:cNvPr id="21" name="Freeform 21"/>
                <p:cNvSpPr/>
                <p:nvPr/>
              </p:nvSpPr>
              <p:spPr>
                <a:xfrm>
                  <a:off x="1901582" y="7353999"/>
                  <a:ext cx="815217" cy="1232842"/>
                </a:xfrm>
                <a:custGeom>
                  <a:avLst/>
                  <a:gdLst/>
                  <a:ahLst/>
                  <a:cxnLst/>
                  <a:rect l="l" t="t" r="r" b="b"/>
                  <a:pathLst>
                    <a:path w="815217" h="1232842">
                      <a:moveTo>
                        <a:pt x="0" y="0"/>
                      </a:moveTo>
                      <a:lnTo>
                        <a:pt x="815217" y="0"/>
                      </a:lnTo>
                      <a:lnTo>
                        <a:pt x="815217" y="1232843"/>
                      </a:lnTo>
                      <a:lnTo>
                        <a:pt x="0" y="123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2400">
                    <a:solidFill>
                      <a:schemeClr val="bg1"/>
                    </a:solidFill>
                  </a:endParaRPr>
                </a:p>
              </p:txBody>
            </p:sp>
            <p:sp>
              <p:nvSpPr>
                <p:cNvPr id="22" name="Freeform 22"/>
                <p:cNvSpPr/>
                <p:nvPr/>
              </p:nvSpPr>
              <p:spPr>
                <a:xfrm>
                  <a:off x="2938106" y="7941253"/>
                  <a:ext cx="739684" cy="378163"/>
                </a:xfrm>
                <a:custGeom>
                  <a:avLst/>
                  <a:gdLst/>
                  <a:ahLst/>
                  <a:cxnLst/>
                  <a:rect l="l" t="t" r="r" b="b"/>
                  <a:pathLst>
                    <a:path w="739684" h="378163">
                      <a:moveTo>
                        <a:pt x="0" y="0"/>
                      </a:moveTo>
                      <a:lnTo>
                        <a:pt x="739684" y="0"/>
                      </a:lnTo>
                      <a:lnTo>
                        <a:pt x="739684" y="378163"/>
                      </a:lnTo>
                      <a:lnTo>
                        <a:pt x="0" y="3781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2400">
                    <a:solidFill>
                      <a:schemeClr val="bg1"/>
                    </a:solidFill>
                  </a:endParaRPr>
                </a:p>
              </p:txBody>
            </p:sp>
            <p:sp>
              <p:nvSpPr>
                <p:cNvPr id="26" name="Freeform 26"/>
                <p:cNvSpPr/>
                <p:nvPr/>
              </p:nvSpPr>
              <p:spPr>
                <a:xfrm rot="-666695">
                  <a:off x="1021557" y="7579327"/>
                  <a:ext cx="892966" cy="985342"/>
                </a:xfrm>
                <a:custGeom>
                  <a:avLst/>
                  <a:gdLst/>
                  <a:ahLst/>
                  <a:cxnLst/>
                  <a:rect l="l" t="t" r="r" b="b"/>
                  <a:pathLst>
                    <a:path w="892966" h="985342">
                      <a:moveTo>
                        <a:pt x="0" y="0"/>
                      </a:moveTo>
                      <a:lnTo>
                        <a:pt x="892967" y="0"/>
                      </a:lnTo>
                      <a:lnTo>
                        <a:pt x="892967" y="985342"/>
                      </a:lnTo>
                      <a:lnTo>
                        <a:pt x="0" y="9853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2400">
                    <a:solidFill>
                      <a:schemeClr val="bg1"/>
                    </a:solidFill>
                  </a:endParaRPr>
                </a:p>
              </p:txBody>
            </p:sp>
            <p:sp>
              <p:nvSpPr>
                <p:cNvPr id="27" name="TextBox 27"/>
                <p:cNvSpPr txBox="1"/>
                <p:nvPr/>
              </p:nvSpPr>
              <p:spPr>
                <a:xfrm>
                  <a:off x="3562298" y="7215489"/>
                  <a:ext cx="1297106" cy="226842"/>
                </a:xfrm>
                <a:prstGeom prst="rect">
                  <a:avLst/>
                </a:prstGeom>
              </p:spPr>
              <p:txBody>
                <a:bodyPr lIns="0" tIns="0" rIns="0" bIns="0" rtlCol="0" anchor="t">
                  <a:spAutoFit/>
                </a:bodyPr>
                <a:lstStyle/>
                <a:p>
                  <a:pPr>
                    <a:lnSpc>
                      <a:spcPts val="2079"/>
                    </a:lnSpc>
                    <a:spcBef>
                      <a:spcPct val="0"/>
                    </a:spcBef>
                  </a:pPr>
                  <a:r>
                    <a:rPr lang="en-US">
                      <a:solidFill>
                        <a:schemeClr val="bg1"/>
                      </a:solidFill>
                      <a:latin typeface="Open Sans Bold"/>
                    </a:rPr>
                    <a:t>GENERATES</a:t>
                  </a:r>
                </a:p>
              </p:txBody>
            </p:sp>
            <p:sp>
              <p:nvSpPr>
                <p:cNvPr id="28" name="Freeform 28"/>
                <p:cNvSpPr/>
                <p:nvPr/>
              </p:nvSpPr>
              <p:spPr>
                <a:xfrm rot="-666695">
                  <a:off x="3764368" y="7637664"/>
                  <a:ext cx="892966" cy="985342"/>
                </a:xfrm>
                <a:custGeom>
                  <a:avLst/>
                  <a:gdLst/>
                  <a:ahLst/>
                  <a:cxnLst/>
                  <a:rect l="l" t="t" r="r" b="b"/>
                  <a:pathLst>
                    <a:path w="892966" h="985342">
                      <a:moveTo>
                        <a:pt x="0" y="0"/>
                      </a:moveTo>
                      <a:lnTo>
                        <a:pt x="892966" y="0"/>
                      </a:lnTo>
                      <a:lnTo>
                        <a:pt x="892966" y="985342"/>
                      </a:lnTo>
                      <a:lnTo>
                        <a:pt x="0" y="9853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2400">
                    <a:solidFill>
                      <a:schemeClr val="bg1"/>
                    </a:solidFill>
                  </a:endParaRPr>
                </a:p>
              </p:txBody>
            </p:sp>
            <p:sp>
              <p:nvSpPr>
                <p:cNvPr id="29" name="Freeform 29"/>
                <p:cNvSpPr/>
                <p:nvPr/>
              </p:nvSpPr>
              <p:spPr>
                <a:xfrm>
                  <a:off x="4778210" y="7442331"/>
                  <a:ext cx="1036852" cy="1268235"/>
                </a:xfrm>
                <a:custGeom>
                  <a:avLst/>
                  <a:gdLst/>
                  <a:ahLst/>
                  <a:cxnLst/>
                  <a:rect l="l" t="t" r="r" b="b"/>
                  <a:pathLst>
                    <a:path w="1160222" h="1475640">
                      <a:moveTo>
                        <a:pt x="0" y="0"/>
                      </a:moveTo>
                      <a:lnTo>
                        <a:pt x="1160222" y="0"/>
                      </a:lnTo>
                      <a:lnTo>
                        <a:pt x="1160222" y="1475640"/>
                      </a:lnTo>
                      <a:lnTo>
                        <a:pt x="0" y="14756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2400" dirty="0">
                    <a:solidFill>
                      <a:schemeClr val="bg1"/>
                    </a:solidFill>
                  </a:endParaRPr>
                </a:p>
              </p:txBody>
            </p:sp>
            <p:sp>
              <p:nvSpPr>
                <p:cNvPr id="33" name="TextBox 33"/>
                <p:cNvSpPr txBox="1"/>
                <p:nvPr/>
              </p:nvSpPr>
              <p:spPr>
                <a:xfrm>
                  <a:off x="1531071" y="7105555"/>
                  <a:ext cx="1099123" cy="226842"/>
                </a:xfrm>
                <a:prstGeom prst="rect">
                  <a:avLst/>
                </a:prstGeom>
              </p:spPr>
              <p:txBody>
                <a:bodyPr lIns="0" tIns="0" rIns="0" bIns="0" rtlCol="0" anchor="t">
                  <a:spAutoFit/>
                </a:bodyPr>
                <a:lstStyle/>
                <a:p>
                  <a:pPr>
                    <a:lnSpc>
                      <a:spcPts val="2079"/>
                    </a:lnSpc>
                    <a:spcBef>
                      <a:spcPct val="0"/>
                    </a:spcBef>
                  </a:pPr>
                  <a:r>
                    <a:rPr lang="en-US" dirty="0">
                      <a:solidFill>
                        <a:schemeClr val="bg1"/>
                      </a:solidFill>
                      <a:latin typeface="Open Sans Bold"/>
                    </a:rPr>
                    <a:t>EVERY</a:t>
                  </a:r>
                </a:p>
              </p:txBody>
            </p:sp>
            <p:sp>
              <p:nvSpPr>
                <p:cNvPr id="34" name="TextBox 34"/>
                <p:cNvSpPr txBox="1"/>
                <p:nvPr/>
              </p:nvSpPr>
              <p:spPr>
                <a:xfrm>
                  <a:off x="1320588" y="8797640"/>
                  <a:ext cx="1818115" cy="453685"/>
                </a:xfrm>
                <a:prstGeom prst="rect">
                  <a:avLst/>
                </a:prstGeom>
              </p:spPr>
              <p:txBody>
                <a:bodyPr wrap="square" lIns="0" tIns="0" rIns="0" bIns="0" rtlCol="0" anchor="t">
                  <a:spAutoFit/>
                </a:bodyPr>
                <a:lstStyle/>
                <a:p>
                  <a:pPr>
                    <a:lnSpc>
                      <a:spcPts val="2079"/>
                    </a:lnSpc>
                    <a:spcBef>
                      <a:spcPct val="0"/>
                    </a:spcBef>
                  </a:pPr>
                  <a:r>
                    <a:rPr lang="en-US" dirty="0">
                      <a:solidFill>
                        <a:schemeClr val="bg1"/>
                      </a:solidFill>
                      <a:latin typeface="Open Sans Bold"/>
                    </a:rPr>
                    <a:t>SPENT ON PARKS &amp; RECREATION</a:t>
                  </a:r>
                </a:p>
              </p:txBody>
            </p:sp>
            <p:sp>
              <p:nvSpPr>
                <p:cNvPr id="35" name="TextBox 35"/>
                <p:cNvSpPr txBox="1"/>
                <p:nvPr/>
              </p:nvSpPr>
              <p:spPr>
                <a:xfrm>
                  <a:off x="4167624" y="8797640"/>
                  <a:ext cx="1404143" cy="453685"/>
                </a:xfrm>
                <a:prstGeom prst="rect">
                  <a:avLst/>
                </a:prstGeom>
              </p:spPr>
              <p:txBody>
                <a:bodyPr wrap="square" lIns="0" tIns="0" rIns="0" bIns="0" rtlCol="0" anchor="t">
                  <a:spAutoFit/>
                </a:bodyPr>
                <a:lstStyle/>
                <a:p>
                  <a:pPr>
                    <a:lnSpc>
                      <a:spcPts val="2079"/>
                    </a:lnSpc>
                    <a:spcBef>
                      <a:spcPct val="0"/>
                    </a:spcBef>
                  </a:pPr>
                  <a:r>
                    <a:rPr lang="en-US" dirty="0">
                      <a:solidFill>
                        <a:schemeClr val="bg1"/>
                      </a:solidFill>
                      <a:latin typeface="Open Sans Bold"/>
                    </a:rPr>
                    <a:t>IN SOCIAL RETURNS</a:t>
                  </a:r>
                </a:p>
              </p:txBody>
            </p:sp>
          </p:grpSp>
          <p:sp>
            <p:nvSpPr>
              <p:cNvPr id="40" name="TextBox 40"/>
              <p:cNvSpPr txBox="1"/>
              <p:nvPr/>
            </p:nvSpPr>
            <p:spPr>
              <a:xfrm>
                <a:off x="7641921" y="3521344"/>
                <a:ext cx="2496909" cy="467757"/>
              </a:xfrm>
              <a:prstGeom prst="rect">
                <a:avLst/>
              </a:prstGeom>
            </p:spPr>
            <p:txBody>
              <a:bodyPr wrap="square" lIns="0" tIns="0" rIns="0" bIns="0" rtlCol="0" anchor="t">
                <a:spAutoFit/>
              </a:bodyPr>
              <a:lstStyle/>
              <a:p>
                <a:pPr>
                  <a:lnSpc>
                    <a:spcPts val="3919"/>
                  </a:lnSpc>
                  <a:spcBef>
                    <a:spcPct val="0"/>
                  </a:spcBef>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a:t>
                </a:r>
                <a:r>
                  <a:rPr lang="en-US" sz="2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U.K</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400" u="sng"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8" name="TextBox 47">
              <a:extLst>
                <a:ext uri="{FF2B5EF4-FFF2-40B4-BE49-F238E27FC236}">
                  <a16:creationId xmlns:a16="http://schemas.microsoft.com/office/drawing/2014/main" id="{E10326A8-007E-80C7-E312-0968E2DBB71B}"/>
                </a:ext>
              </a:extLst>
            </p:cNvPr>
            <p:cNvSpPr txBox="1"/>
            <p:nvPr/>
          </p:nvSpPr>
          <p:spPr>
            <a:xfrm>
              <a:off x="7195653" y="7018622"/>
              <a:ext cx="2411158" cy="392352"/>
            </a:xfrm>
            <a:prstGeom prst="rect">
              <a:avLst/>
            </a:prstGeom>
            <a:noFill/>
          </p:spPr>
          <p:txBody>
            <a:bodyPr wrap="square">
              <a:spAutoFit/>
            </a:bodyPr>
            <a:lstStyle/>
            <a:p>
              <a:pPr algn="ctr">
                <a:lnSpc>
                  <a:spcPts val="2519"/>
                </a:lnSpc>
                <a:spcBef>
                  <a:spcPct val="0"/>
                </a:spcBef>
              </a:pPr>
              <a:r>
                <a:rPr lang="en-US" sz="1799" dirty="0">
                  <a:latin typeface="Open Sans Bold"/>
                </a:rPr>
                <a:t>Davies et al. 2021</a:t>
              </a:r>
            </a:p>
          </p:txBody>
        </p:sp>
      </p:grpSp>
      <p:sp>
        <p:nvSpPr>
          <p:cNvPr id="54" name="TextBox 53">
            <a:extLst>
              <a:ext uri="{FF2B5EF4-FFF2-40B4-BE49-F238E27FC236}">
                <a16:creationId xmlns:a16="http://schemas.microsoft.com/office/drawing/2014/main" id="{10C6F26B-02C0-F8BC-5D69-FBA6610003FB}"/>
              </a:ext>
            </a:extLst>
          </p:cNvPr>
          <p:cNvSpPr txBox="1"/>
          <p:nvPr/>
        </p:nvSpPr>
        <p:spPr>
          <a:xfrm>
            <a:off x="7522503" y="7676328"/>
            <a:ext cx="5133548" cy="1498283"/>
          </a:xfrm>
          <a:prstGeom prst="wedgeRoundRectCallout">
            <a:avLst>
              <a:gd name="adj1" fmla="val 10338"/>
              <a:gd name="adj2" fmla="val -83717"/>
              <a:gd name="adj3" fmla="val 16667"/>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ts val="2537"/>
              </a:lnSpc>
              <a:spcBef>
                <a:spcPct val="0"/>
              </a:spcBef>
            </a:pPr>
            <a:r>
              <a:rPr lang="en-US" sz="1800" dirty="0">
                <a:latin typeface="Open Sans" panose="020B0606030504020204" pitchFamily="34" charset="0"/>
                <a:ea typeface="Open Sans" panose="020B0606030504020204" pitchFamily="34" charset="0"/>
                <a:cs typeface="Open Sans" panose="020B0606030504020204" pitchFamily="34" charset="0"/>
              </a:rPr>
              <a:t>While no one has developed an SROI calculator for Utah, the SROI framework </a:t>
            </a:r>
            <a:r>
              <a:rPr lang="en-US" dirty="0">
                <a:latin typeface="Open Sans" panose="020B0606030504020204" pitchFamily="34" charset="0"/>
                <a:ea typeface="Open Sans" panose="020B0606030504020204" pitchFamily="34" charset="0"/>
                <a:cs typeface="Open Sans" panose="020B0606030504020204" pitchFamily="34" charset="0"/>
              </a:rPr>
              <a:t>helps illustrate the </a:t>
            </a:r>
            <a:r>
              <a:rPr lang="en-US" b="1" dirty="0">
                <a:latin typeface="Open Sans" panose="020B0606030504020204" pitchFamily="34" charset="0"/>
                <a:ea typeface="Open Sans" panose="020B0606030504020204" pitchFamily="34" charset="0"/>
                <a:cs typeface="Open Sans" panose="020B0606030504020204" pitchFamily="34" charset="0"/>
              </a:rPr>
              <a:t>holistic</a:t>
            </a:r>
            <a:r>
              <a:rPr lang="en-US" dirty="0">
                <a:latin typeface="Open Sans" panose="020B0606030504020204" pitchFamily="34" charset="0"/>
                <a:ea typeface="Open Sans" panose="020B0606030504020204" pitchFamily="34" charset="0"/>
                <a:cs typeface="Open Sans" panose="020B0606030504020204" pitchFamily="34" charset="0"/>
              </a:rPr>
              <a:t> downstream effects of parks and recreation spending.</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25B1D6E5-8BC4-52EC-6FCB-370A3F5B7CCD}"/>
              </a:ext>
            </a:extLst>
          </p:cNvPr>
          <p:cNvSpPr txBox="1"/>
          <p:nvPr/>
        </p:nvSpPr>
        <p:spPr>
          <a:xfrm>
            <a:off x="656203" y="9523545"/>
            <a:ext cx="2411158" cy="392352"/>
          </a:xfrm>
          <a:prstGeom prst="rect">
            <a:avLst/>
          </a:prstGeom>
          <a:noFill/>
        </p:spPr>
        <p:txBody>
          <a:bodyPr wrap="square">
            <a:spAutoFit/>
          </a:bodyPr>
          <a:lstStyle/>
          <a:p>
            <a:pPr>
              <a:lnSpc>
                <a:spcPts val="2519"/>
              </a:lnSpc>
              <a:spcBef>
                <a:spcPct val="0"/>
              </a:spcBef>
            </a:pPr>
            <a:r>
              <a:rPr lang="en-US" sz="1799" dirty="0">
                <a:latin typeface="Open Sans Bold"/>
              </a:rPr>
              <a:t>frpa.org</a:t>
            </a:r>
          </a:p>
        </p:txBody>
      </p:sp>
    </p:spTree>
    <p:extLst>
      <p:ext uri="{BB962C8B-B14F-4D97-AF65-F5344CB8AC3E}">
        <p14:creationId xmlns:p14="http://schemas.microsoft.com/office/powerpoint/2010/main" val="152700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641168" y="-4990358"/>
            <a:ext cx="12376075" cy="15473967"/>
          </a:xfrm>
          <a:custGeom>
            <a:avLst/>
            <a:gdLst/>
            <a:ahLst/>
            <a:cxnLst/>
            <a:rect l="l" t="t" r="r" b="b"/>
            <a:pathLst>
              <a:path w="12376075" h="15473967">
                <a:moveTo>
                  <a:pt x="0" y="0"/>
                </a:moveTo>
                <a:lnTo>
                  <a:pt x="12376075" y="0"/>
                </a:lnTo>
                <a:lnTo>
                  <a:pt x="12376075" y="15473967"/>
                </a:lnTo>
                <a:lnTo>
                  <a:pt x="0" y="15473967"/>
                </a:lnTo>
                <a:lnTo>
                  <a:pt x="0" y="0"/>
                </a:lnTo>
                <a:close/>
              </a:path>
            </a:pathLst>
          </a:custGeom>
          <a:blipFill>
            <a:blip r:embed="rId3"/>
            <a:stretch>
              <a:fillRect/>
            </a:stretch>
          </a:blipFill>
        </p:spPr>
        <p:txBody>
          <a:bodyPr/>
          <a:lstStyle/>
          <a:p>
            <a:endParaRPr lang="en-US"/>
          </a:p>
        </p:txBody>
      </p:sp>
      <p:sp>
        <p:nvSpPr>
          <p:cNvPr id="6" name="Freeform 6"/>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4"/>
            <a:stretch>
              <a:fillRect/>
            </a:stretch>
          </a:blipFill>
        </p:spPr>
        <p:txBody>
          <a:bodyPr/>
          <a:lstStyle/>
          <a:p>
            <a:endParaRPr lang="en-US"/>
          </a:p>
        </p:txBody>
      </p:sp>
      <p:sp>
        <p:nvSpPr>
          <p:cNvPr id="8" name="Freeform 8"/>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grpSp>
        <p:nvGrpSpPr>
          <p:cNvPr id="2" name="Group 1">
            <a:extLst>
              <a:ext uri="{FF2B5EF4-FFF2-40B4-BE49-F238E27FC236}">
                <a16:creationId xmlns:a16="http://schemas.microsoft.com/office/drawing/2014/main" id="{E89D98D4-46CD-CC48-1E3C-E738AC1F8C1F}"/>
              </a:ext>
            </a:extLst>
          </p:cNvPr>
          <p:cNvGrpSpPr/>
          <p:nvPr/>
        </p:nvGrpSpPr>
        <p:grpSpPr>
          <a:xfrm>
            <a:off x="962339" y="7918421"/>
            <a:ext cx="2267417" cy="726918"/>
            <a:chOff x="2659643" y="8272914"/>
            <a:chExt cx="2267417" cy="726918"/>
          </a:xfrm>
        </p:grpSpPr>
        <p:grpSp>
          <p:nvGrpSpPr>
            <p:cNvPr id="12" name="Group 12"/>
            <p:cNvGrpSpPr/>
            <p:nvPr/>
          </p:nvGrpSpPr>
          <p:grpSpPr>
            <a:xfrm>
              <a:off x="2659643" y="8272914"/>
              <a:ext cx="2267417" cy="726918"/>
              <a:chOff x="0" y="0"/>
              <a:chExt cx="3204982" cy="1027495"/>
            </a:xfrm>
            <a:solidFill>
              <a:schemeClr val="tx2">
                <a:lumMod val="50000"/>
              </a:schemeClr>
            </a:solidFill>
          </p:grpSpPr>
          <p:sp>
            <p:nvSpPr>
              <p:cNvPr id="13" name="Freeform 13"/>
              <p:cNvSpPr/>
              <p:nvPr/>
            </p:nvSpPr>
            <p:spPr>
              <a:xfrm>
                <a:off x="0" y="0"/>
                <a:ext cx="3204982" cy="1027495"/>
              </a:xfrm>
              <a:custGeom>
                <a:avLst/>
                <a:gdLst/>
                <a:ahLst/>
                <a:cxnLst/>
                <a:rect l="l" t="t" r="r" b="b"/>
                <a:pathLst>
                  <a:path w="3204982" h="1027495">
                    <a:moveTo>
                      <a:pt x="3080521" y="1027494"/>
                    </a:moveTo>
                    <a:lnTo>
                      <a:pt x="124460" y="1027494"/>
                    </a:lnTo>
                    <a:cubicBezTo>
                      <a:pt x="55880" y="1027494"/>
                      <a:pt x="0" y="971615"/>
                      <a:pt x="0" y="903034"/>
                    </a:cubicBezTo>
                    <a:lnTo>
                      <a:pt x="0" y="124460"/>
                    </a:lnTo>
                    <a:cubicBezTo>
                      <a:pt x="0" y="55880"/>
                      <a:pt x="55880" y="0"/>
                      <a:pt x="124460" y="0"/>
                    </a:cubicBezTo>
                    <a:lnTo>
                      <a:pt x="3080522" y="0"/>
                    </a:lnTo>
                    <a:cubicBezTo>
                      <a:pt x="3149102" y="0"/>
                      <a:pt x="3204982" y="55880"/>
                      <a:pt x="3204982" y="124460"/>
                    </a:cubicBezTo>
                    <a:lnTo>
                      <a:pt x="3204982" y="903035"/>
                    </a:lnTo>
                    <a:cubicBezTo>
                      <a:pt x="3204982" y="971615"/>
                      <a:pt x="3149102" y="1027495"/>
                      <a:pt x="3080522" y="1027495"/>
                    </a:cubicBezTo>
                    <a:close/>
                  </a:path>
                </a:pathLst>
              </a:custGeom>
              <a:grpFill/>
            </p:spPr>
            <p:txBody>
              <a:bodyPr/>
              <a:lstStyle/>
              <a:p>
                <a:endParaRPr lang="en-US" sz="3200"/>
              </a:p>
            </p:txBody>
          </p:sp>
        </p:grpSp>
        <p:sp>
          <p:nvSpPr>
            <p:cNvPr id="14" name="TextBox 14"/>
            <p:cNvSpPr txBox="1"/>
            <p:nvPr/>
          </p:nvSpPr>
          <p:spPr>
            <a:xfrm>
              <a:off x="2962957" y="8473495"/>
              <a:ext cx="1660789" cy="333168"/>
            </a:xfrm>
            <a:prstGeom prst="rect">
              <a:avLst/>
            </a:prstGeom>
          </p:spPr>
          <p:txBody>
            <a:bodyPr lIns="0" tIns="0" rIns="0" bIns="0" rtlCol="0" anchor="t">
              <a:spAutoFit/>
            </a:bodyPr>
            <a:lstStyle/>
            <a:p>
              <a:pPr algn="ctr">
                <a:lnSpc>
                  <a:spcPts val="2519"/>
                </a:lnSpc>
                <a:spcBef>
                  <a:spcPct val="0"/>
                </a:spcBef>
              </a:pPr>
              <a:r>
                <a:rPr lang="en-US" sz="2800" dirty="0">
                  <a:solidFill>
                    <a:srgbClr val="FFFFFF"/>
                  </a:solidFill>
                  <a:latin typeface="Open Sans Bold"/>
                </a:rPr>
                <a:t>nrpa.org</a:t>
              </a:r>
            </a:p>
          </p:txBody>
        </p:sp>
      </p:grpSp>
      <p:sp>
        <p:nvSpPr>
          <p:cNvPr id="9" name="TextBox 30">
            <a:extLst>
              <a:ext uri="{FF2B5EF4-FFF2-40B4-BE49-F238E27FC236}">
                <a16:creationId xmlns:a16="http://schemas.microsoft.com/office/drawing/2014/main" id="{04DE69EA-88E4-F678-AE8E-D4C7F0B571D4}"/>
              </a:ext>
            </a:extLst>
          </p:cNvPr>
          <p:cNvSpPr txBox="1"/>
          <p:nvPr/>
        </p:nvSpPr>
        <p:spPr>
          <a:xfrm>
            <a:off x="960204" y="2438231"/>
            <a:ext cx="5267638" cy="4616648"/>
          </a:xfrm>
          <a:prstGeom prst="rect">
            <a:avLst/>
          </a:prstGeom>
        </p:spPr>
        <p:txBody>
          <a:bodyPr wrap="square" lIns="0" tIns="0" rIns="0" bIns="0" rtlCol="0" anchor="t">
            <a:spAutoFit/>
          </a:bodyPr>
          <a:lstStyle/>
          <a:p>
            <a:r>
              <a:rPr lang="en-US" sz="6000" dirty="0">
                <a:latin typeface="Nunito Sans Heavy"/>
              </a:rPr>
              <a:t>Estimated</a:t>
            </a:r>
            <a:r>
              <a:rPr lang="en-US" sz="6000" dirty="0">
                <a:solidFill>
                  <a:srgbClr val="005828"/>
                </a:solidFill>
                <a:latin typeface="Nunito Sans Heavy"/>
              </a:rPr>
              <a:t> Health Care Cost Savings </a:t>
            </a:r>
            <a:r>
              <a:rPr lang="en-US" sz="6000" dirty="0">
                <a:latin typeface="Nunito Sans Heavy"/>
              </a:rPr>
              <a:t>from Local Parks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CE6E-2CB9-C5E2-E8F8-7AD1D3A8B7D5}"/>
              </a:ext>
            </a:extLst>
          </p:cNvPr>
          <p:cNvSpPr>
            <a:spLocks noGrp="1"/>
          </p:cNvSpPr>
          <p:nvPr>
            <p:ph type="title"/>
          </p:nvPr>
        </p:nvSpPr>
        <p:spPr>
          <a:xfrm>
            <a:off x="1447800" y="2781300"/>
            <a:ext cx="15768828" cy="5349240"/>
          </a:xfrm>
          <a:solidFill>
            <a:srgbClr val="005828"/>
          </a:solidFill>
        </p:spPr>
        <p:txBody>
          <a:bodyPr vert="horz" lIns="91440" tIns="45720" rIns="91440" bIns="45720" rtlCol="0" anchor="ctr">
            <a:normAutofit/>
          </a:bodyPr>
          <a:lstStyle/>
          <a:p>
            <a:pPr algn="ctr">
              <a:lnSpc>
                <a:spcPct val="90000"/>
              </a:lnSpc>
            </a:pPr>
            <a:r>
              <a:rPr lang="en-US" sz="7200" dirty="0">
                <a:solidFill>
                  <a:schemeClr val="bg1"/>
                </a:solidFill>
                <a:latin typeface="Nunito Sans Heavy" panose="020B0604020202020204" charset="0"/>
              </a:rPr>
              <a:t>Our Agency, Our Impact</a:t>
            </a:r>
            <a:br>
              <a:rPr lang="en-US" sz="7200" dirty="0">
                <a:solidFill>
                  <a:schemeClr val="bg1"/>
                </a:solidFill>
                <a:latin typeface="Nunito Sans Heavy" panose="020B0604020202020204" charset="0"/>
              </a:rPr>
            </a:br>
            <a:br>
              <a:rPr lang="en-US" sz="7200" dirty="0">
                <a:solidFill>
                  <a:schemeClr val="bg1"/>
                </a:solidFill>
                <a:latin typeface="Nunito Sans Heavy" panose="020B0604020202020204" charset="0"/>
              </a:rPr>
            </a:br>
            <a:r>
              <a:rPr lang="en-US" sz="7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We Are Creating a Healthier Community</a:t>
            </a:r>
          </a:p>
        </p:txBody>
      </p:sp>
      <p:sp>
        <p:nvSpPr>
          <p:cNvPr id="3" name="Freeform 6">
            <a:extLst>
              <a:ext uri="{FF2B5EF4-FFF2-40B4-BE49-F238E27FC236}">
                <a16:creationId xmlns:a16="http://schemas.microsoft.com/office/drawing/2014/main" id="{616A1816-0A87-B7FE-B3B5-168CC768B11D}"/>
              </a:ext>
            </a:extLst>
          </p:cNvPr>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2"/>
            <a:stretch>
              <a:fillRect/>
            </a:stretch>
          </a:blipFill>
        </p:spPr>
        <p:txBody>
          <a:bodyPr/>
          <a:lstStyle/>
          <a:p>
            <a:endParaRPr lang="en-US"/>
          </a:p>
        </p:txBody>
      </p:sp>
      <p:sp>
        <p:nvSpPr>
          <p:cNvPr id="4" name="Freeform 9">
            <a:extLst>
              <a:ext uri="{FF2B5EF4-FFF2-40B4-BE49-F238E27FC236}">
                <a16:creationId xmlns:a16="http://schemas.microsoft.com/office/drawing/2014/main" id="{0C9444F0-70AB-4B17-C5CC-36F9843DC56E}"/>
              </a:ext>
            </a:extLst>
          </p:cNvPr>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252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2"/>
            <a:stretch>
              <a:fillRect/>
            </a:stretch>
          </a:blipFill>
        </p:spPr>
        <p:txBody>
          <a:bodyPr/>
          <a:lstStyle/>
          <a:p>
            <a:endParaRPr lang="en-US"/>
          </a:p>
        </p:txBody>
      </p:sp>
      <p:sp>
        <p:nvSpPr>
          <p:cNvPr id="9" name="Freeform 9"/>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177055" y="2134356"/>
            <a:ext cx="15933890" cy="2314929"/>
          </a:xfrm>
          <a:prstGeom prst="rect">
            <a:avLst/>
          </a:prstGeom>
        </p:spPr>
        <p:txBody>
          <a:bodyPr wrap="square" lIns="0" tIns="0" rIns="0" bIns="0" rtlCol="0" anchor="t">
            <a:spAutoFit/>
          </a:bodyPr>
          <a:lstStyle/>
          <a:p>
            <a:pPr algn="ctr">
              <a:lnSpc>
                <a:spcPts val="9071"/>
              </a:lnSpc>
            </a:pPr>
            <a:r>
              <a:rPr lang="en-US" sz="7087" dirty="0">
                <a:latin typeface="Nunito Sans Heavy"/>
              </a:rPr>
              <a:t>YOU MUST EDIT THE FOLLOWING SLIDES BEFORE USE!</a:t>
            </a:r>
          </a:p>
        </p:txBody>
      </p:sp>
      <p:sp>
        <p:nvSpPr>
          <p:cNvPr id="11" name="TextBox 11"/>
          <p:cNvSpPr txBox="1"/>
          <p:nvPr/>
        </p:nvSpPr>
        <p:spPr>
          <a:xfrm>
            <a:off x="1981200" y="4974511"/>
            <a:ext cx="13996351" cy="4261744"/>
          </a:xfrm>
          <a:prstGeom prst="rect">
            <a:avLst/>
          </a:prstGeom>
        </p:spPr>
        <p:txBody>
          <a:bodyPr lIns="0" tIns="0" rIns="0" bIns="0" rtlCol="0" anchor="t">
            <a:spAutoFit/>
          </a:bodyPr>
          <a:lstStyle/>
          <a:p>
            <a:pPr algn="ctr">
              <a:lnSpc>
                <a:spcPts val="5599"/>
              </a:lnSpc>
              <a:spcBef>
                <a:spcPct val="0"/>
              </a:spcBef>
            </a:pPr>
            <a:r>
              <a:rPr lang="en-US" sz="3999" dirty="0">
                <a:latin typeface="Open Sans Bold"/>
              </a:rPr>
              <a:t>THE FOLLOWING SLIDES ARE TEMPLATES AND MUST BE EDITED PRIOR TO USE.</a:t>
            </a:r>
          </a:p>
          <a:p>
            <a:pPr algn="ctr">
              <a:lnSpc>
                <a:spcPts val="5599"/>
              </a:lnSpc>
              <a:spcBef>
                <a:spcPct val="0"/>
              </a:spcBef>
            </a:pPr>
            <a:endParaRPr lang="en-US" sz="3999" dirty="0">
              <a:latin typeface="Open Sans Bold"/>
            </a:endParaRPr>
          </a:p>
          <a:p>
            <a:pPr algn="ctr">
              <a:lnSpc>
                <a:spcPts val="5599"/>
              </a:lnSpc>
              <a:spcBef>
                <a:spcPct val="0"/>
              </a:spcBef>
            </a:pPr>
            <a:r>
              <a:rPr lang="en-US" sz="3999" dirty="0">
                <a:latin typeface="Open Sans Bold"/>
              </a:rPr>
              <a:t>CHECK THE SPEAKER NOTES FOR ADVICE ON HOW TO FILL OUT THE TEMPLATES. DELETE ANY SLIDES YOU DO NOT PLAN TO 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646139"/>
            <a:ext cx="7739097" cy="5735503"/>
            <a:chOff x="0" y="0"/>
            <a:chExt cx="6298184" cy="4667631"/>
          </a:xfrm>
        </p:grpSpPr>
        <p:sp>
          <p:nvSpPr>
            <p:cNvPr id="3" name="Freeform 3"/>
            <p:cNvSpPr/>
            <p:nvPr/>
          </p:nvSpPr>
          <p:spPr>
            <a:xfrm>
              <a:off x="0" y="0"/>
              <a:ext cx="6298184" cy="4667631"/>
            </a:xfrm>
            <a:custGeom>
              <a:avLst/>
              <a:gdLst/>
              <a:ahLst/>
              <a:cxnLst/>
              <a:rect l="l" t="t" r="r" b="b"/>
              <a:pathLst>
                <a:path w="6298184" h="4667631">
                  <a:moveTo>
                    <a:pt x="4744593" y="3149092"/>
                  </a:moveTo>
                  <a:cubicBezTo>
                    <a:pt x="4703445" y="3994658"/>
                    <a:pt x="4004945" y="4667631"/>
                    <a:pt x="3149092" y="4667631"/>
                  </a:cubicBezTo>
                  <a:cubicBezTo>
                    <a:pt x="2293239" y="4667631"/>
                    <a:pt x="1594739" y="3994658"/>
                    <a:pt x="1553591" y="3149092"/>
                  </a:cubicBezTo>
                  <a:lnTo>
                    <a:pt x="0" y="3149092"/>
                  </a:lnTo>
                  <a:cubicBezTo>
                    <a:pt x="0" y="1409954"/>
                    <a:pt x="1409954" y="0"/>
                    <a:pt x="3149092" y="0"/>
                  </a:cubicBezTo>
                  <a:cubicBezTo>
                    <a:pt x="4888230" y="0"/>
                    <a:pt x="6298184" y="1409954"/>
                    <a:pt x="6298184" y="3149092"/>
                  </a:cubicBezTo>
                  <a:lnTo>
                    <a:pt x="4744593" y="3149092"/>
                  </a:lnTo>
                  <a:close/>
                </a:path>
              </a:pathLst>
            </a:custGeom>
            <a:blipFill>
              <a:blip r:embed="rId3"/>
              <a:stretch>
                <a:fillRect l="-5617" r="-5617"/>
              </a:stretch>
            </a:blipFill>
          </p:spPr>
          <p:txBody>
            <a:bodyPr/>
            <a:lstStyle/>
            <a:p>
              <a:endParaRPr lang="en-US"/>
            </a:p>
          </p:txBody>
        </p:sp>
      </p:grpSp>
      <p:grpSp>
        <p:nvGrpSpPr>
          <p:cNvPr id="4" name="Group 4"/>
          <p:cNvGrpSpPr/>
          <p:nvPr/>
        </p:nvGrpSpPr>
        <p:grpSpPr>
          <a:xfrm>
            <a:off x="9505571" y="5646139"/>
            <a:ext cx="7739097" cy="5735503"/>
            <a:chOff x="0" y="0"/>
            <a:chExt cx="6298184" cy="4667631"/>
          </a:xfrm>
        </p:grpSpPr>
        <p:sp>
          <p:nvSpPr>
            <p:cNvPr id="5" name="Freeform 5"/>
            <p:cNvSpPr/>
            <p:nvPr/>
          </p:nvSpPr>
          <p:spPr>
            <a:xfrm>
              <a:off x="0" y="0"/>
              <a:ext cx="6298184" cy="4667631"/>
            </a:xfrm>
            <a:custGeom>
              <a:avLst/>
              <a:gdLst/>
              <a:ahLst/>
              <a:cxnLst/>
              <a:rect l="l" t="t" r="r" b="b"/>
              <a:pathLst>
                <a:path w="6298184" h="4667631">
                  <a:moveTo>
                    <a:pt x="4744593" y="3149092"/>
                  </a:moveTo>
                  <a:cubicBezTo>
                    <a:pt x="4703445" y="3994658"/>
                    <a:pt x="4004945" y="4667631"/>
                    <a:pt x="3149092" y="4667631"/>
                  </a:cubicBezTo>
                  <a:cubicBezTo>
                    <a:pt x="2293239" y="4667631"/>
                    <a:pt x="1594739" y="3994658"/>
                    <a:pt x="1553591" y="3149092"/>
                  </a:cubicBezTo>
                  <a:lnTo>
                    <a:pt x="0" y="3149092"/>
                  </a:lnTo>
                  <a:cubicBezTo>
                    <a:pt x="0" y="1409954"/>
                    <a:pt x="1409954" y="0"/>
                    <a:pt x="3149092" y="0"/>
                  </a:cubicBezTo>
                  <a:cubicBezTo>
                    <a:pt x="4888230" y="0"/>
                    <a:pt x="6298184" y="1409954"/>
                    <a:pt x="6298184" y="3149092"/>
                  </a:cubicBezTo>
                  <a:lnTo>
                    <a:pt x="4744593" y="3149092"/>
                  </a:lnTo>
                  <a:close/>
                </a:path>
              </a:pathLst>
            </a:custGeom>
            <a:blipFill>
              <a:blip r:embed="rId4"/>
              <a:stretch>
                <a:fillRect l="-5617" r="-5617"/>
              </a:stretch>
            </a:blipFill>
          </p:spPr>
          <p:txBody>
            <a:bodyPr/>
            <a:lstStyle/>
            <a:p>
              <a:endParaRPr lang="en-US"/>
            </a:p>
          </p:txBody>
        </p:sp>
      </p:grpSp>
      <p:sp>
        <p:nvSpPr>
          <p:cNvPr id="6" name="TextBox 6"/>
          <p:cNvSpPr txBox="1"/>
          <p:nvPr/>
        </p:nvSpPr>
        <p:spPr>
          <a:xfrm>
            <a:off x="1019175" y="1612958"/>
            <a:ext cx="16230600" cy="971420"/>
          </a:xfrm>
          <a:prstGeom prst="rect">
            <a:avLst/>
          </a:prstGeom>
        </p:spPr>
        <p:txBody>
          <a:bodyPr lIns="0" tIns="0" rIns="0" bIns="0" rtlCol="0" anchor="t">
            <a:spAutoFit/>
          </a:bodyPr>
          <a:lstStyle/>
          <a:p>
            <a:pPr algn="ctr">
              <a:lnSpc>
                <a:spcPts val="7680"/>
              </a:lnSpc>
            </a:pPr>
            <a:r>
              <a:rPr lang="en-US" sz="6000">
                <a:latin typeface="Nunito Sans Heavy"/>
              </a:rPr>
              <a:t>Our Vision &amp; Mission</a:t>
            </a:r>
          </a:p>
        </p:txBody>
      </p:sp>
      <p:sp>
        <p:nvSpPr>
          <p:cNvPr id="7" name="TextBox 7"/>
          <p:cNvSpPr txBox="1"/>
          <p:nvPr/>
        </p:nvSpPr>
        <p:spPr>
          <a:xfrm>
            <a:off x="1817538" y="3801447"/>
            <a:ext cx="6161422" cy="289775"/>
          </a:xfrm>
          <a:prstGeom prst="rect">
            <a:avLst/>
          </a:prstGeom>
        </p:spPr>
        <p:txBody>
          <a:bodyPr lIns="0" tIns="0" rIns="0" bIns="0" rtlCol="0" anchor="t">
            <a:spAutoFit/>
          </a:bodyPr>
          <a:lstStyle/>
          <a:p>
            <a:pPr algn="ctr">
              <a:lnSpc>
                <a:spcPts val="2403"/>
              </a:lnSpc>
              <a:spcBef>
                <a:spcPct val="0"/>
              </a:spcBef>
            </a:pPr>
            <a:r>
              <a:rPr lang="en-US" sz="1716">
                <a:latin typeface="Open Sans Bold"/>
              </a:rPr>
              <a:t>INSERT YOUR INFO HERE.</a:t>
            </a:r>
          </a:p>
        </p:txBody>
      </p:sp>
      <p:sp>
        <p:nvSpPr>
          <p:cNvPr id="8" name="TextBox 8"/>
          <p:cNvSpPr txBox="1"/>
          <p:nvPr/>
        </p:nvSpPr>
        <p:spPr>
          <a:xfrm>
            <a:off x="1817538" y="3172050"/>
            <a:ext cx="6161422" cy="448311"/>
          </a:xfrm>
          <a:prstGeom prst="rect">
            <a:avLst/>
          </a:prstGeom>
        </p:spPr>
        <p:txBody>
          <a:bodyPr lIns="0" tIns="0" rIns="0" bIns="0" rtlCol="0" anchor="t">
            <a:spAutoFit/>
          </a:bodyPr>
          <a:lstStyle/>
          <a:p>
            <a:pPr algn="ctr">
              <a:lnSpc>
                <a:spcPts val="3639"/>
              </a:lnSpc>
              <a:spcBef>
                <a:spcPct val="0"/>
              </a:spcBef>
            </a:pPr>
            <a:r>
              <a:rPr lang="en-US" sz="2599">
                <a:latin typeface="Open Sans Bold"/>
              </a:rPr>
              <a:t>Our Vision</a:t>
            </a:r>
          </a:p>
        </p:txBody>
      </p:sp>
      <p:sp>
        <p:nvSpPr>
          <p:cNvPr id="9" name="TextBox 9"/>
          <p:cNvSpPr txBox="1"/>
          <p:nvPr/>
        </p:nvSpPr>
        <p:spPr>
          <a:xfrm>
            <a:off x="10294409" y="3801447"/>
            <a:ext cx="6161422" cy="289775"/>
          </a:xfrm>
          <a:prstGeom prst="rect">
            <a:avLst/>
          </a:prstGeom>
        </p:spPr>
        <p:txBody>
          <a:bodyPr lIns="0" tIns="0" rIns="0" bIns="0" rtlCol="0" anchor="t">
            <a:spAutoFit/>
          </a:bodyPr>
          <a:lstStyle/>
          <a:p>
            <a:pPr algn="ctr">
              <a:lnSpc>
                <a:spcPts val="2403"/>
              </a:lnSpc>
              <a:spcBef>
                <a:spcPct val="0"/>
              </a:spcBef>
            </a:pPr>
            <a:r>
              <a:rPr lang="en-US" sz="1716">
                <a:latin typeface="Open Sans Bold"/>
              </a:rPr>
              <a:t>INSERT YOUR INFO HERE.</a:t>
            </a:r>
          </a:p>
        </p:txBody>
      </p:sp>
      <p:sp>
        <p:nvSpPr>
          <p:cNvPr id="10" name="TextBox 10"/>
          <p:cNvSpPr txBox="1"/>
          <p:nvPr/>
        </p:nvSpPr>
        <p:spPr>
          <a:xfrm>
            <a:off x="10294409" y="3172050"/>
            <a:ext cx="6161422" cy="448311"/>
          </a:xfrm>
          <a:prstGeom prst="rect">
            <a:avLst/>
          </a:prstGeom>
        </p:spPr>
        <p:txBody>
          <a:bodyPr lIns="0" tIns="0" rIns="0" bIns="0" rtlCol="0" anchor="t">
            <a:spAutoFit/>
          </a:bodyPr>
          <a:lstStyle/>
          <a:p>
            <a:pPr algn="ctr">
              <a:lnSpc>
                <a:spcPts val="3639"/>
              </a:lnSpc>
              <a:spcBef>
                <a:spcPct val="0"/>
              </a:spcBef>
            </a:pPr>
            <a:r>
              <a:rPr lang="en-US" sz="2599">
                <a:latin typeface="Open Sans Bold"/>
              </a:rPr>
              <a:t>Our Mission</a:t>
            </a:r>
          </a:p>
        </p:txBody>
      </p:sp>
      <p:sp>
        <p:nvSpPr>
          <p:cNvPr id="15" name="Freeform 15"/>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5"/>
            <a:stretch>
              <a:fillRect/>
            </a:stretch>
          </a:blipFill>
        </p:spPr>
        <p:txBody>
          <a:bodyPr/>
          <a:lstStyle/>
          <a:p>
            <a:endParaRPr lang="en-US"/>
          </a:p>
        </p:txBody>
      </p:sp>
      <p:sp>
        <p:nvSpPr>
          <p:cNvPr id="16" name="Freeform 16"/>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6364" y="2978388"/>
            <a:ext cx="2151735" cy="3123563"/>
            <a:chOff x="0" y="0"/>
            <a:chExt cx="2311400" cy="3355340"/>
          </a:xfrm>
        </p:grpSpPr>
        <p:sp>
          <p:nvSpPr>
            <p:cNvPr id="3" name="Freeform 3"/>
            <p:cNvSpPr/>
            <p:nvPr/>
          </p:nvSpPr>
          <p:spPr>
            <a:xfrm>
              <a:off x="0" y="0"/>
              <a:ext cx="2311400" cy="3355340"/>
            </a:xfrm>
            <a:custGeom>
              <a:avLst/>
              <a:gdLst/>
              <a:ahLst/>
              <a:cxnLst/>
              <a:rect l="l" t="t" r="r" b="b"/>
              <a:pathLst>
                <a:path w="2311400" h="335534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a:blip r:embed="rId3"/>
              <a:stretch>
                <a:fillRect t="-60168" r="-527501" b="-127830"/>
              </a:stretch>
            </a:blipFill>
          </p:spPr>
          <p:txBody>
            <a:bodyPr/>
            <a:lstStyle/>
            <a:p>
              <a:endParaRPr lang="en-US"/>
            </a:p>
          </p:txBody>
        </p:sp>
      </p:grpSp>
      <p:grpSp>
        <p:nvGrpSpPr>
          <p:cNvPr id="4" name="Group 4"/>
          <p:cNvGrpSpPr/>
          <p:nvPr/>
        </p:nvGrpSpPr>
        <p:grpSpPr>
          <a:xfrm>
            <a:off x="4814135" y="2978388"/>
            <a:ext cx="2031143" cy="3123563"/>
            <a:chOff x="0" y="0"/>
            <a:chExt cx="2181860" cy="3355340"/>
          </a:xfrm>
        </p:grpSpPr>
        <p:sp>
          <p:nvSpPr>
            <p:cNvPr id="5" name="Freeform 5"/>
            <p:cNvSpPr/>
            <p:nvPr/>
          </p:nvSpPr>
          <p:spPr>
            <a:xfrm>
              <a:off x="0" y="0"/>
              <a:ext cx="2181860" cy="3355340"/>
            </a:xfrm>
            <a:custGeom>
              <a:avLst/>
              <a:gdLst/>
              <a:ahLst/>
              <a:cxnLst/>
              <a:rect l="l" t="t" r="r" b="b"/>
              <a:pathLst>
                <a:path w="2181860" h="3355340">
                  <a:moveTo>
                    <a:pt x="2181860" y="2618740"/>
                  </a:moveTo>
                  <a:lnTo>
                    <a:pt x="783590" y="2618740"/>
                  </a:lnTo>
                  <a:lnTo>
                    <a:pt x="783590" y="2010410"/>
                  </a:lnTo>
                  <a:lnTo>
                    <a:pt x="1960880" y="2010410"/>
                  </a:lnTo>
                  <a:lnTo>
                    <a:pt x="1960880" y="1271270"/>
                  </a:lnTo>
                  <a:lnTo>
                    <a:pt x="783590" y="1271270"/>
                  </a:lnTo>
                  <a:lnTo>
                    <a:pt x="783590" y="739140"/>
                  </a:lnTo>
                  <a:lnTo>
                    <a:pt x="2156460" y="739140"/>
                  </a:lnTo>
                  <a:lnTo>
                    <a:pt x="2156460" y="0"/>
                  </a:lnTo>
                  <a:lnTo>
                    <a:pt x="0" y="0"/>
                  </a:lnTo>
                  <a:lnTo>
                    <a:pt x="0" y="3355340"/>
                  </a:lnTo>
                  <a:lnTo>
                    <a:pt x="2181860" y="3355340"/>
                  </a:lnTo>
                  <a:close/>
                </a:path>
              </a:pathLst>
            </a:custGeom>
            <a:blipFill>
              <a:blip r:embed="rId3"/>
              <a:stretch>
                <a:fillRect l="-122729" t="-61779" r="-443480" b="-126848"/>
              </a:stretch>
            </a:blipFill>
          </p:spPr>
          <p:txBody>
            <a:bodyPr/>
            <a:lstStyle/>
            <a:p>
              <a:endParaRPr lang="en-US"/>
            </a:p>
          </p:txBody>
        </p:sp>
      </p:grpSp>
      <p:grpSp>
        <p:nvGrpSpPr>
          <p:cNvPr id="6" name="Group 6"/>
          <p:cNvGrpSpPr/>
          <p:nvPr/>
        </p:nvGrpSpPr>
        <p:grpSpPr>
          <a:xfrm>
            <a:off x="9972721" y="2978388"/>
            <a:ext cx="1928286" cy="3123563"/>
            <a:chOff x="0" y="0"/>
            <a:chExt cx="2071370" cy="3355340"/>
          </a:xfrm>
        </p:grpSpPr>
        <p:sp>
          <p:nvSpPr>
            <p:cNvPr id="7" name="Freeform 7"/>
            <p:cNvSpPr/>
            <p:nvPr/>
          </p:nvSpPr>
          <p:spPr>
            <a:xfrm>
              <a:off x="0" y="0"/>
              <a:ext cx="2071370" cy="3355340"/>
            </a:xfrm>
            <a:custGeom>
              <a:avLst/>
              <a:gdLst/>
              <a:ahLst/>
              <a:cxnLst/>
              <a:rect l="l" t="t" r="r" b="b"/>
              <a:pathLst>
                <a:path w="2071370" h="3355340">
                  <a:moveTo>
                    <a:pt x="0" y="0"/>
                  </a:moveTo>
                  <a:lnTo>
                    <a:pt x="0" y="3355340"/>
                  </a:lnTo>
                  <a:lnTo>
                    <a:pt x="2071370" y="3355340"/>
                  </a:lnTo>
                  <a:lnTo>
                    <a:pt x="2071370" y="2589530"/>
                  </a:lnTo>
                  <a:lnTo>
                    <a:pt x="783590" y="2589530"/>
                  </a:lnTo>
                  <a:lnTo>
                    <a:pt x="783590" y="0"/>
                  </a:lnTo>
                  <a:close/>
                </a:path>
              </a:pathLst>
            </a:custGeom>
            <a:blipFill>
              <a:blip r:embed="rId3"/>
              <a:stretch>
                <a:fillRect l="-395066" t="-63334" r="-206679" b="-125292"/>
              </a:stretch>
            </a:blipFill>
          </p:spPr>
          <p:txBody>
            <a:bodyPr/>
            <a:lstStyle/>
            <a:p>
              <a:endParaRPr lang="en-US"/>
            </a:p>
          </p:txBody>
        </p:sp>
      </p:grpSp>
      <p:grpSp>
        <p:nvGrpSpPr>
          <p:cNvPr id="8" name="Group 8"/>
          <p:cNvGrpSpPr/>
          <p:nvPr/>
        </p:nvGrpSpPr>
        <p:grpSpPr>
          <a:xfrm>
            <a:off x="11454094" y="2978388"/>
            <a:ext cx="2128895" cy="3123563"/>
            <a:chOff x="0" y="0"/>
            <a:chExt cx="2286000" cy="3354070"/>
          </a:xfrm>
        </p:grpSpPr>
        <p:sp>
          <p:nvSpPr>
            <p:cNvPr id="9" name="Freeform 9"/>
            <p:cNvSpPr/>
            <p:nvPr/>
          </p:nvSpPr>
          <p:spPr>
            <a:xfrm>
              <a:off x="-2540" y="-1270"/>
              <a:ext cx="2288540" cy="3355340"/>
            </a:xfrm>
            <a:custGeom>
              <a:avLst/>
              <a:gdLst/>
              <a:ahLst/>
              <a:cxnLst/>
              <a:rect l="l" t="t" r="r" b="b"/>
              <a:pathLst>
                <a:path w="2288540" h="3355340">
                  <a:moveTo>
                    <a:pt x="2540" y="2540"/>
                  </a:moveTo>
                  <a:lnTo>
                    <a:pt x="2540" y="739140"/>
                  </a:lnTo>
                  <a:lnTo>
                    <a:pt x="751840" y="739140"/>
                  </a:lnTo>
                  <a:lnTo>
                    <a:pt x="751840" y="3355340"/>
                  </a:lnTo>
                  <a:lnTo>
                    <a:pt x="1539240" y="3355340"/>
                  </a:lnTo>
                  <a:lnTo>
                    <a:pt x="1539240" y="739140"/>
                  </a:lnTo>
                  <a:lnTo>
                    <a:pt x="2288540" y="739140"/>
                  </a:lnTo>
                  <a:lnTo>
                    <a:pt x="2288540" y="2540"/>
                  </a:lnTo>
                  <a:cubicBezTo>
                    <a:pt x="2288540" y="2540"/>
                    <a:pt x="0" y="0"/>
                    <a:pt x="2540" y="2540"/>
                  </a:cubicBezTo>
                  <a:close/>
                </a:path>
              </a:pathLst>
            </a:custGeom>
            <a:blipFill>
              <a:blip r:embed="rId3"/>
              <a:stretch>
                <a:fillRect l="-424384" t="-61226" r="-110511" b="-127085"/>
              </a:stretch>
            </a:blipFill>
          </p:spPr>
          <p:txBody>
            <a:bodyPr/>
            <a:lstStyle/>
            <a:p>
              <a:endParaRPr lang="en-US"/>
            </a:p>
          </p:txBody>
        </p:sp>
      </p:grpSp>
      <p:grpSp>
        <p:nvGrpSpPr>
          <p:cNvPr id="10" name="Group 10"/>
          <p:cNvGrpSpPr/>
          <p:nvPr/>
        </p:nvGrpSpPr>
        <p:grpSpPr>
          <a:xfrm>
            <a:off x="13824818" y="2978388"/>
            <a:ext cx="2151735" cy="3123563"/>
            <a:chOff x="0" y="0"/>
            <a:chExt cx="2311400" cy="3355340"/>
          </a:xfrm>
        </p:grpSpPr>
        <p:sp>
          <p:nvSpPr>
            <p:cNvPr id="11" name="Freeform 11"/>
            <p:cNvSpPr/>
            <p:nvPr/>
          </p:nvSpPr>
          <p:spPr>
            <a:xfrm>
              <a:off x="0" y="0"/>
              <a:ext cx="2311400" cy="3355340"/>
            </a:xfrm>
            <a:custGeom>
              <a:avLst/>
              <a:gdLst/>
              <a:ahLst/>
              <a:cxnLst/>
              <a:rect l="l" t="t" r="r" b="b"/>
              <a:pathLst>
                <a:path w="2311400" h="335534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a:blip r:embed="rId3"/>
              <a:stretch>
                <a:fillRect l="-528549" t="-61223" b="-127255"/>
              </a:stretch>
            </a:blipFill>
          </p:spPr>
          <p:txBody>
            <a:bodyPr/>
            <a:lstStyle/>
            <a:p>
              <a:endParaRPr lang="en-US"/>
            </a:p>
          </p:txBody>
        </p:sp>
      </p:grpSp>
      <p:grpSp>
        <p:nvGrpSpPr>
          <p:cNvPr id="12" name="Group 12"/>
          <p:cNvGrpSpPr/>
          <p:nvPr/>
        </p:nvGrpSpPr>
        <p:grpSpPr>
          <a:xfrm>
            <a:off x="7038862" y="2978388"/>
            <a:ext cx="2714497" cy="3123563"/>
            <a:chOff x="0" y="0"/>
            <a:chExt cx="2915920" cy="3355340"/>
          </a:xfrm>
        </p:grpSpPr>
        <p:sp>
          <p:nvSpPr>
            <p:cNvPr id="13" name="Freeform 13"/>
            <p:cNvSpPr/>
            <p:nvPr/>
          </p:nvSpPr>
          <p:spPr>
            <a:xfrm>
              <a:off x="0" y="0"/>
              <a:ext cx="2915920" cy="3356610"/>
            </a:xfrm>
            <a:custGeom>
              <a:avLst/>
              <a:gdLst/>
              <a:ahLst/>
              <a:cxnLst/>
              <a:rect l="l" t="t" r="r" b="b"/>
              <a:pathLst>
                <a:path w="2915920" h="3356610">
                  <a:moveTo>
                    <a:pt x="960120" y="2739390"/>
                  </a:moveTo>
                  <a:lnTo>
                    <a:pt x="1921510" y="2739390"/>
                  </a:lnTo>
                  <a:lnTo>
                    <a:pt x="2108200" y="3356610"/>
                  </a:lnTo>
                  <a:lnTo>
                    <a:pt x="2915920" y="3356610"/>
                  </a:lnTo>
                  <a:lnTo>
                    <a:pt x="1869440" y="0"/>
                  </a:lnTo>
                  <a:lnTo>
                    <a:pt x="1049020" y="0"/>
                  </a:lnTo>
                  <a:lnTo>
                    <a:pt x="0" y="3355340"/>
                  </a:lnTo>
                  <a:lnTo>
                    <a:pt x="778510" y="3355340"/>
                  </a:lnTo>
                  <a:lnTo>
                    <a:pt x="960120" y="2739390"/>
                  </a:lnTo>
                  <a:close/>
                  <a:moveTo>
                    <a:pt x="1442720" y="1111250"/>
                  </a:moveTo>
                  <a:lnTo>
                    <a:pt x="1701800" y="2000250"/>
                  </a:lnTo>
                  <a:lnTo>
                    <a:pt x="1179830" y="2000250"/>
                  </a:lnTo>
                  <a:lnTo>
                    <a:pt x="1442720" y="1111250"/>
                  </a:lnTo>
                  <a:close/>
                </a:path>
              </a:pathLst>
            </a:custGeom>
            <a:blipFill>
              <a:blip r:embed="rId3"/>
              <a:stretch>
                <a:fillRect l="-170118" t="-62627" r="-229005" b="-126254"/>
              </a:stretch>
            </a:blipFill>
          </p:spPr>
          <p:txBody>
            <a:bodyPr/>
            <a:lstStyle/>
            <a:p>
              <a:endParaRPr lang="en-US"/>
            </a:p>
          </p:txBody>
        </p:sp>
      </p:grpSp>
      <p:sp>
        <p:nvSpPr>
          <p:cNvPr id="20" name="Freeform 20"/>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4"/>
            <a:stretch>
              <a:fillRect/>
            </a:stretch>
          </a:blipFill>
        </p:spPr>
        <p:txBody>
          <a:bodyPr/>
          <a:lstStyle/>
          <a:p>
            <a:endParaRPr lang="en-US"/>
          </a:p>
        </p:txBody>
      </p:sp>
      <p:sp>
        <p:nvSpPr>
          <p:cNvPr id="21" name="TextBox 21"/>
          <p:cNvSpPr txBox="1"/>
          <p:nvPr/>
        </p:nvSpPr>
        <p:spPr>
          <a:xfrm>
            <a:off x="5549558" y="1156012"/>
            <a:ext cx="6952821" cy="894842"/>
          </a:xfrm>
          <a:prstGeom prst="rect">
            <a:avLst/>
          </a:prstGeom>
        </p:spPr>
        <p:txBody>
          <a:bodyPr lIns="0" tIns="0" rIns="0" bIns="0" rtlCol="0" anchor="t">
            <a:spAutoFit/>
          </a:bodyPr>
          <a:lstStyle/>
          <a:p>
            <a:pPr algn="ctr">
              <a:lnSpc>
                <a:spcPts val="7378"/>
              </a:lnSpc>
              <a:spcBef>
                <a:spcPct val="0"/>
              </a:spcBef>
            </a:pPr>
            <a:r>
              <a:rPr lang="en-US" sz="5270" dirty="0">
                <a:latin typeface="Open Sans Bold"/>
              </a:rPr>
              <a:t>METRICS OF</a:t>
            </a:r>
          </a:p>
        </p:txBody>
      </p:sp>
      <p:sp>
        <p:nvSpPr>
          <p:cNvPr id="22" name="TextBox 22"/>
          <p:cNvSpPr txBox="1"/>
          <p:nvPr/>
        </p:nvSpPr>
        <p:spPr>
          <a:xfrm>
            <a:off x="4350404" y="6706314"/>
            <a:ext cx="9351128" cy="1828292"/>
          </a:xfrm>
          <a:prstGeom prst="rect">
            <a:avLst/>
          </a:prstGeom>
        </p:spPr>
        <p:txBody>
          <a:bodyPr lIns="0" tIns="0" rIns="0" bIns="0" rtlCol="0" anchor="t">
            <a:spAutoFit/>
          </a:bodyPr>
          <a:lstStyle/>
          <a:p>
            <a:pPr algn="ctr">
              <a:lnSpc>
                <a:spcPts val="7378"/>
              </a:lnSpc>
            </a:pPr>
            <a:r>
              <a:rPr lang="en-US" sz="5270">
                <a:latin typeface="Open Sans Bold"/>
              </a:rPr>
              <a:t>IN</a:t>
            </a:r>
          </a:p>
          <a:p>
            <a:pPr algn="ctr">
              <a:lnSpc>
                <a:spcPts val="7378"/>
              </a:lnSpc>
              <a:spcBef>
                <a:spcPct val="0"/>
              </a:spcBef>
            </a:pPr>
            <a:r>
              <a:rPr lang="en-US" sz="5270">
                <a:latin typeface="Open Sans Bold"/>
              </a:rPr>
              <a:t>YOUR LOCATION HERE</a:t>
            </a:r>
          </a:p>
        </p:txBody>
      </p:sp>
      <p:sp>
        <p:nvSpPr>
          <p:cNvPr id="23" name="Freeform 23"/>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361553" y="723900"/>
            <a:ext cx="15564894" cy="1147943"/>
          </a:xfrm>
          <a:prstGeom prst="rect">
            <a:avLst/>
          </a:prstGeom>
        </p:spPr>
        <p:txBody>
          <a:bodyPr lIns="0" tIns="0" rIns="0" bIns="0" rtlCol="0" anchor="t">
            <a:spAutoFit/>
          </a:bodyPr>
          <a:lstStyle/>
          <a:p>
            <a:pPr algn="ctr">
              <a:lnSpc>
                <a:spcPts val="9071"/>
              </a:lnSpc>
            </a:pPr>
            <a:r>
              <a:rPr lang="en-US" sz="7087" dirty="0">
                <a:latin typeface="Nunito Sans Heavy"/>
              </a:rPr>
              <a:t>HOW TO USE THIS SLIDE DECK</a:t>
            </a:r>
          </a:p>
        </p:txBody>
      </p:sp>
      <p:sp>
        <p:nvSpPr>
          <p:cNvPr id="3" name="TextBox 12">
            <a:extLst>
              <a:ext uri="{FF2B5EF4-FFF2-40B4-BE49-F238E27FC236}">
                <a16:creationId xmlns:a16="http://schemas.microsoft.com/office/drawing/2014/main" id="{876DC712-6954-3521-744F-8370E70D27ED}"/>
              </a:ext>
            </a:extLst>
          </p:cNvPr>
          <p:cNvSpPr txBox="1"/>
          <p:nvPr/>
        </p:nvSpPr>
        <p:spPr>
          <a:xfrm>
            <a:off x="1600200" y="2255959"/>
            <a:ext cx="15532237" cy="6539547"/>
          </a:xfrm>
          <a:prstGeom prst="rect">
            <a:avLst/>
          </a:prstGeom>
        </p:spPr>
        <p:txBody>
          <a:bodyPr wrap="square" lIns="0" tIns="0" rIns="0" bIns="0" rtlCol="0" anchor="t">
            <a:spAutoFit/>
          </a:bodyPr>
          <a:lstStyle/>
          <a:p>
            <a:pPr>
              <a:lnSpc>
                <a:spcPts val="2935"/>
              </a:lnSpc>
              <a:spcBef>
                <a:spcPct val="0"/>
              </a:spcBef>
            </a:pPr>
            <a:r>
              <a:rPr lang="en-US" sz="2400" dirty="0">
                <a:latin typeface="Open Sans" panose="020B0606030504020204" pitchFamily="34" charset="0"/>
                <a:ea typeface="Open Sans" panose="020B0606030504020204" pitchFamily="34" charset="0"/>
                <a:cs typeface="Open Sans" panose="020B0606030504020204" pitchFamily="34" charset="0"/>
              </a:rPr>
              <a:t>As previously noted, there are three main sections in this slide deck: </a:t>
            </a:r>
          </a:p>
          <a:p>
            <a:pPr>
              <a:lnSpc>
                <a:spcPts val="2935"/>
              </a:lnSpc>
              <a:spcBef>
                <a:spcPct val="0"/>
              </a:spcBef>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Health Benefits of Parks and Recreation According to Research</a:t>
            </a:r>
          </a:p>
          <a:p>
            <a:pPr marL="457200"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Downstream Economic Benefits of Parks and Recreation: Evidence-Based Estimates</a:t>
            </a:r>
          </a:p>
          <a:p>
            <a:pPr marL="457200" indent="-457200">
              <a:lnSpc>
                <a:spcPts val="2935"/>
              </a:lnSpc>
              <a:spcBef>
                <a:spcPct val="0"/>
              </a:spcBef>
              <a:spcAft>
                <a:spcPts val="6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Our Agency, Our Impact: How We Are Creating a Healthier Community</a:t>
            </a:r>
          </a:p>
          <a:p>
            <a:pPr marL="457200" indent="-457200">
              <a:lnSpc>
                <a:spcPts val="2935"/>
              </a:lnSpc>
              <a:spcBef>
                <a:spcPct val="0"/>
              </a:spcBef>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ts val="2935"/>
              </a:lnSpc>
              <a:spcBef>
                <a:spcPct val="0"/>
              </a:spcBef>
            </a:pPr>
            <a:r>
              <a:rPr lang="en-US" sz="2400" b="1" dirty="0">
                <a:latin typeface="Open Sans" panose="020B0606030504020204" pitchFamily="34" charset="0"/>
                <a:ea typeface="Open Sans" panose="020B0606030504020204" pitchFamily="34" charset="0"/>
                <a:cs typeface="Open Sans" panose="020B0606030504020204" pitchFamily="34" charset="0"/>
              </a:rPr>
              <a:t>The first two sections are based on research evidence. The slides in this section do </a:t>
            </a:r>
            <a:r>
              <a:rPr lang="en-US" sz="2400" b="1" u="sng" dirty="0">
                <a:latin typeface="Open Sans" panose="020B0606030504020204" pitchFamily="34" charset="0"/>
                <a:ea typeface="Open Sans" panose="020B0606030504020204" pitchFamily="34" charset="0"/>
                <a:cs typeface="Open Sans" panose="020B0606030504020204" pitchFamily="34" charset="0"/>
              </a:rPr>
              <a:t>not</a:t>
            </a:r>
            <a:r>
              <a:rPr lang="en-US" sz="2400" b="1" dirty="0">
                <a:latin typeface="Open Sans" panose="020B0606030504020204" pitchFamily="34" charset="0"/>
                <a:ea typeface="Open Sans" panose="020B0606030504020204" pitchFamily="34" charset="0"/>
                <a:cs typeface="Open Sans" panose="020B0606030504020204" pitchFamily="34" charset="0"/>
              </a:rPr>
              <a:t> need to be edited to be used, except for slide 15. </a:t>
            </a:r>
            <a:r>
              <a:rPr lang="en-US" sz="2400" dirty="0">
                <a:latin typeface="Open Sans" panose="020B0606030504020204" pitchFamily="34" charset="0"/>
                <a:ea typeface="Open Sans" panose="020B0606030504020204" pitchFamily="34" charset="0"/>
                <a:cs typeface="Open Sans" panose="020B0606030504020204" pitchFamily="34" charset="0"/>
              </a:rPr>
              <a:t>You can use them as they are, or you can copy and paste one or more slides into your own presentation. If you DO choose to edit these slides, make sure it is clear which information was drawn from research evidence and which information comes from other sources (from your participants or community members, for example). </a:t>
            </a:r>
          </a:p>
          <a:p>
            <a:pPr>
              <a:lnSpc>
                <a:spcPts val="2935"/>
              </a:lnSpc>
              <a:spcBef>
                <a:spcPct val="0"/>
              </a:spcBef>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ts val="2935"/>
              </a:lnSpc>
              <a:spcBef>
                <a:spcPct val="0"/>
              </a:spcBef>
            </a:pPr>
            <a:r>
              <a:rPr lang="en-US" sz="2400" b="1" dirty="0">
                <a:latin typeface="Open Sans" panose="020B0606030504020204" pitchFamily="34" charset="0"/>
                <a:ea typeface="Open Sans" panose="020B0606030504020204" pitchFamily="34" charset="0"/>
                <a:cs typeface="Open Sans" panose="020B0606030504020204" pitchFamily="34" charset="0"/>
              </a:rPr>
              <a:t>All slides in the last section, </a:t>
            </a:r>
            <a:r>
              <a:rPr lang="en-US" sz="2400" b="1" i="1" dirty="0">
                <a:latin typeface="Open Sans" panose="020B0606030504020204" pitchFamily="34" charset="0"/>
                <a:ea typeface="Open Sans" panose="020B0606030504020204" pitchFamily="34" charset="0"/>
                <a:cs typeface="Open Sans" panose="020B0606030504020204" pitchFamily="34" charset="0"/>
              </a:rPr>
              <a:t>Our Agency, Our Impact </a:t>
            </a:r>
            <a:r>
              <a:rPr lang="en-US" sz="2400" b="1" u="sng" dirty="0">
                <a:latin typeface="Open Sans" panose="020B0606030504020204" pitchFamily="34" charset="0"/>
                <a:ea typeface="Open Sans" panose="020B0606030504020204" pitchFamily="34" charset="0"/>
                <a:cs typeface="Open Sans" panose="020B0606030504020204" pitchFamily="34" charset="0"/>
              </a:rPr>
              <a:t>must</a:t>
            </a:r>
            <a:r>
              <a:rPr lang="en-US" sz="2400" b="1" dirty="0">
                <a:latin typeface="Open Sans" panose="020B0606030504020204" pitchFamily="34" charset="0"/>
                <a:ea typeface="Open Sans" panose="020B0606030504020204" pitchFamily="34" charset="0"/>
                <a:cs typeface="Open Sans" panose="020B0606030504020204" pitchFamily="34" charset="0"/>
              </a:rPr>
              <a:t> be edited before use. </a:t>
            </a:r>
            <a:r>
              <a:rPr lang="en-US" sz="2400" dirty="0">
                <a:latin typeface="Open Sans" panose="020B0606030504020204" pitchFamily="34" charset="0"/>
                <a:ea typeface="Open Sans" panose="020B0606030504020204" pitchFamily="34" charset="0"/>
                <a:cs typeface="Open Sans" panose="020B0606030504020204" pitchFamily="34" charset="0"/>
              </a:rPr>
              <a:t>These are template slides that allow you to insert information on your own agency and community. These slides can help you tell the story of how your agency is impacting health. You can use these slides to fill in information on your department’s mission, the status of health conditions in your community (e.g., how prevalent is diabetes?), who you serve, what facilities/programs you run, and more!</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reeform 6">
            <a:extLst>
              <a:ext uri="{FF2B5EF4-FFF2-40B4-BE49-F238E27FC236}">
                <a16:creationId xmlns:a16="http://schemas.microsoft.com/office/drawing/2014/main" id="{6E0A6743-3CCA-73E2-731B-D02CD70BB34C}"/>
              </a:ext>
            </a:extLst>
          </p:cNvPr>
          <p:cNvSpPr/>
          <p:nvPr/>
        </p:nvSpPr>
        <p:spPr>
          <a:xfrm>
            <a:off x="12757482" y="8566827"/>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5" name="Freeform 9">
            <a:extLst>
              <a:ext uri="{FF2B5EF4-FFF2-40B4-BE49-F238E27FC236}">
                <a16:creationId xmlns:a16="http://schemas.microsoft.com/office/drawing/2014/main" id="{B20079B5-CB66-B2AB-7201-9615AAA4E6DB}"/>
              </a:ext>
            </a:extLst>
          </p:cNvPr>
          <p:cNvSpPr/>
          <p:nvPr/>
        </p:nvSpPr>
        <p:spPr>
          <a:xfrm>
            <a:off x="14401800" y="8805916"/>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0120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711847" y="2433267"/>
            <a:ext cx="16767044" cy="5171547"/>
          </a:xfrm>
          <a:prstGeom prst="rect">
            <a:avLst/>
          </a:prstGeom>
        </p:spPr>
      </p:pic>
      <p:sp>
        <p:nvSpPr>
          <p:cNvPr id="3" name="TextBox 3"/>
          <p:cNvSpPr txBox="1"/>
          <p:nvPr/>
        </p:nvSpPr>
        <p:spPr>
          <a:xfrm>
            <a:off x="3416888" y="1800501"/>
            <a:ext cx="11454224" cy="971420"/>
          </a:xfrm>
          <a:prstGeom prst="rect">
            <a:avLst/>
          </a:prstGeom>
        </p:spPr>
        <p:txBody>
          <a:bodyPr lIns="0" tIns="0" rIns="0" bIns="0" rtlCol="0" anchor="t">
            <a:spAutoFit/>
          </a:bodyPr>
          <a:lstStyle/>
          <a:p>
            <a:pPr algn="ctr">
              <a:lnSpc>
                <a:spcPts val="7680"/>
              </a:lnSpc>
            </a:pPr>
            <a:r>
              <a:rPr lang="en-US" sz="6000" dirty="0">
                <a:latin typeface="Nunito Sans Heavy"/>
              </a:rPr>
              <a:t>IN OUR COMMUNITY:</a:t>
            </a:r>
          </a:p>
        </p:txBody>
      </p:sp>
      <p:sp>
        <p:nvSpPr>
          <p:cNvPr id="4" name="TextBox 4"/>
          <p:cNvSpPr txBox="1"/>
          <p:nvPr/>
        </p:nvSpPr>
        <p:spPr>
          <a:xfrm>
            <a:off x="2484303" y="8096226"/>
            <a:ext cx="13319394" cy="287195"/>
          </a:xfrm>
          <a:prstGeom prst="rect">
            <a:avLst/>
          </a:prstGeom>
        </p:spPr>
        <p:txBody>
          <a:bodyPr lIns="0" tIns="0" rIns="0" bIns="0" rtlCol="0" anchor="t">
            <a:spAutoFit/>
          </a:bodyPr>
          <a:lstStyle/>
          <a:p>
            <a:pPr algn="ctr">
              <a:lnSpc>
                <a:spcPts val="2383"/>
              </a:lnSpc>
              <a:spcBef>
                <a:spcPct val="0"/>
              </a:spcBef>
            </a:pPr>
            <a:r>
              <a:rPr lang="en-US" sz="1702" dirty="0">
                <a:latin typeface="Open Sans Bold"/>
              </a:rPr>
              <a:t>YOUR EXPLANATION HERE:</a:t>
            </a:r>
          </a:p>
        </p:txBody>
      </p:sp>
      <p:grpSp>
        <p:nvGrpSpPr>
          <p:cNvPr id="6" name="Group 6"/>
          <p:cNvGrpSpPr/>
          <p:nvPr/>
        </p:nvGrpSpPr>
        <p:grpSpPr>
          <a:xfrm>
            <a:off x="13774107" y="9192776"/>
            <a:ext cx="3485193" cy="854741"/>
            <a:chOff x="0" y="0"/>
            <a:chExt cx="3222074" cy="790212"/>
          </a:xfrm>
        </p:grpSpPr>
        <p:sp>
          <p:nvSpPr>
            <p:cNvPr id="7" name="Freeform 7"/>
            <p:cNvSpPr/>
            <p:nvPr/>
          </p:nvSpPr>
          <p:spPr>
            <a:xfrm>
              <a:off x="0" y="0"/>
              <a:ext cx="3222074" cy="790212"/>
            </a:xfrm>
            <a:custGeom>
              <a:avLst/>
              <a:gdLst/>
              <a:ahLst/>
              <a:cxnLst/>
              <a:rect l="l" t="t" r="r" b="b"/>
              <a:pathLst>
                <a:path w="3222074" h="790212">
                  <a:moveTo>
                    <a:pt x="3097614" y="790212"/>
                  </a:moveTo>
                  <a:lnTo>
                    <a:pt x="124460" y="790212"/>
                  </a:lnTo>
                  <a:cubicBezTo>
                    <a:pt x="55880" y="790212"/>
                    <a:pt x="0" y="734332"/>
                    <a:pt x="0" y="665752"/>
                  </a:cubicBezTo>
                  <a:lnTo>
                    <a:pt x="0" y="124460"/>
                  </a:lnTo>
                  <a:cubicBezTo>
                    <a:pt x="0" y="55880"/>
                    <a:pt x="55880" y="0"/>
                    <a:pt x="124460" y="0"/>
                  </a:cubicBezTo>
                  <a:lnTo>
                    <a:pt x="3097614" y="0"/>
                  </a:lnTo>
                  <a:cubicBezTo>
                    <a:pt x="3166194" y="0"/>
                    <a:pt x="3222074" y="55880"/>
                    <a:pt x="3222074" y="124460"/>
                  </a:cubicBezTo>
                  <a:lnTo>
                    <a:pt x="3222074" y="665752"/>
                  </a:lnTo>
                  <a:cubicBezTo>
                    <a:pt x="3222074" y="734332"/>
                    <a:pt x="3166194" y="790212"/>
                    <a:pt x="3097614" y="790212"/>
                  </a:cubicBezTo>
                  <a:close/>
                </a:path>
              </a:pathLst>
            </a:custGeom>
            <a:solidFill>
              <a:srgbClr val="74BEC7">
                <a:alpha val="69804"/>
              </a:srgbClr>
            </a:solidFill>
          </p:spPr>
          <p:txBody>
            <a:bodyPr/>
            <a:lstStyle/>
            <a:p>
              <a:endParaRPr lang="en-US"/>
            </a:p>
          </p:txBody>
        </p:sp>
      </p:grpSp>
      <p:sp>
        <p:nvSpPr>
          <p:cNvPr id="8" name="TextBox 8"/>
          <p:cNvSpPr txBox="1"/>
          <p:nvPr/>
        </p:nvSpPr>
        <p:spPr>
          <a:xfrm>
            <a:off x="13774107" y="9457269"/>
            <a:ext cx="3485193" cy="297180"/>
          </a:xfrm>
          <a:prstGeom prst="rect">
            <a:avLst/>
          </a:prstGeom>
        </p:spPr>
        <p:txBody>
          <a:bodyPr lIns="0" tIns="0" rIns="0" bIns="0" rtlCol="0" anchor="t">
            <a:spAutoFit/>
          </a:bodyPr>
          <a:lstStyle/>
          <a:p>
            <a:pPr algn="ctr">
              <a:lnSpc>
                <a:spcPts val="2519"/>
              </a:lnSpc>
              <a:spcBef>
                <a:spcPct val="0"/>
              </a:spcBef>
            </a:pPr>
            <a:r>
              <a:rPr lang="en-US" sz="1799">
                <a:latin typeface="Open Sans Bold"/>
              </a:rPr>
              <a:t>citation</a:t>
            </a:r>
          </a:p>
        </p:txBody>
      </p:sp>
      <p:sp>
        <p:nvSpPr>
          <p:cNvPr id="9" name="Freeform 9"/>
          <p:cNvSpPr/>
          <p:nvPr/>
        </p:nvSpPr>
        <p:spPr>
          <a:xfrm>
            <a:off x="16808086" y="4611487"/>
            <a:ext cx="670805" cy="668366"/>
          </a:xfrm>
          <a:custGeom>
            <a:avLst/>
            <a:gdLst/>
            <a:ahLst/>
            <a:cxnLst/>
            <a:rect l="l" t="t" r="r" b="b"/>
            <a:pathLst>
              <a:path w="670805" h="668366">
                <a:moveTo>
                  <a:pt x="0" y="0"/>
                </a:moveTo>
                <a:lnTo>
                  <a:pt x="670805" y="0"/>
                </a:lnTo>
                <a:lnTo>
                  <a:pt x="670805" y="668365"/>
                </a:lnTo>
                <a:lnTo>
                  <a:pt x="0" y="668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809109" y="4611487"/>
            <a:ext cx="670805" cy="668366"/>
          </a:xfrm>
          <a:custGeom>
            <a:avLst/>
            <a:gdLst/>
            <a:ahLst/>
            <a:cxnLst/>
            <a:rect l="l" t="t" r="r" b="b"/>
            <a:pathLst>
              <a:path w="670805" h="668366">
                <a:moveTo>
                  <a:pt x="0" y="0"/>
                </a:moveTo>
                <a:lnTo>
                  <a:pt x="670805" y="0"/>
                </a:lnTo>
                <a:lnTo>
                  <a:pt x="670805" y="668365"/>
                </a:lnTo>
                <a:lnTo>
                  <a:pt x="0" y="668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2456831" y="6781230"/>
            <a:ext cx="13319394" cy="629854"/>
          </a:xfrm>
          <a:prstGeom prst="rect">
            <a:avLst/>
          </a:prstGeom>
        </p:spPr>
        <p:txBody>
          <a:bodyPr lIns="0" tIns="0" rIns="0" bIns="0" rtlCol="0" anchor="t">
            <a:spAutoFit/>
          </a:bodyPr>
          <a:lstStyle/>
          <a:p>
            <a:pPr algn="ctr">
              <a:lnSpc>
                <a:spcPts val="5183"/>
              </a:lnSpc>
              <a:spcBef>
                <a:spcPct val="0"/>
              </a:spcBef>
            </a:pPr>
            <a:r>
              <a:rPr lang="en-US" sz="3702">
                <a:latin typeface="Open Sans Bold"/>
              </a:rPr>
              <a:t>INSTANCES OF X IN X AMOUNT OF PEOPLE</a:t>
            </a:r>
          </a:p>
        </p:txBody>
      </p:sp>
      <p:sp>
        <p:nvSpPr>
          <p:cNvPr id="16" name="Freeform 16"/>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37523" y="869084"/>
            <a:ext cx="8612033" cy="10091882"/>
            <a:chOff x="-87630" y="-123190"/>
            <a:chExt cx="4464050" cy="5231130"/>
          </a:xfrm>
        </p:grpSpPr>
        <p:sp>
          <p:nvSpPr>
            <p:cNvPr id="3" name="Freeform 3"/>
            <p:cNvSpPr/>
            <p:nvPr/>
          </p:nvSpPr>
          <p:spPr>
            <a:xfrm>
              <a:off x="0" y="0"/>
              <a:ext cx="4464050" cy="5231130"/>
            </a:xfrm>
            <a:custGeom>
              <a:avLst/>
              <a:gdLst/>
              <a:ahLst/>
              <a:cxnLst/>
              <a:rect l="l" t="t" r="r" b="b"/>
              <a:pathLst>
                <a:path w="4464050" h="5231130">
                  <a:moveTo>
                    <a:pt x="1386840" y="1974850"/>
                  </a:moveTo>
                  <a:cubicBezTo>
                    <a:pt x="1517650" y="2390140"/>
                    <a:pt x="1342390" y="2815590"/>
                    <a:pt x="995680" y="2924810"/>
                  </a:cubicBezTo>
                  <a:cubicBezTo>
                    <a:pt x="648970" y="3034030"/>
                    <a:pt x="261620" y="2785110"/>
                    <a:pt x="130810" y="2369820"/>
                  </a:cubicBezTo>
                  <a:cubicBezTo>
                    <a:pt x="0" y="1954530"/>
                    <a:pt x="175260" y="1529080"/>
                    <a:pt x="521970" y="1419860"/>
                  </a:cubicBezTo>
                  <a:cubicBezTo>
                    <a:pt x="868680" y="1310640"/>
                    <a:pt x="1256030" y="1559560"/>
                    <a:pt x="1386840" y="1974850"/>
                  </a:cubicBezTo>
                  <a:close/>
                  <a:moveTo>
                    <a:pt x="3670300" y="1718310"/>
                  </a:moveTo>
                  <a:cubicBezTo>
                    <a:pt x="3636010" y="1697990"/>
                    <a:pt x="3601720" y="1680210"/>
                    <a:pt x="3566160" y="1663700"/>
                  </a:cubicBezTo>
                  <a:cubicBezTo>
                    <a:pt x="3327400" y="1555750"/>
                    <a:pt x="3155950" y="1333500"/>
                    <a:pt x="3126740" y="1073150"/>
                  </a:cubicBezTo>
                  <a:cubicBezTo>
                    <a:pt x="3116580" y="986790"/>
                    <a:pt x="3096260" y="899160"/>
                    <a:pt x="3065780" y="814070"/>
                  </a:cubicBezTo>
                  <a:cubicBezTo>
                    <a:pt x="2875280" y="287020"/>
                    <a:pt x="2345690" y="0"/>
                    <a:pt x="1883410" y="173990"/>
                  </a:cubicBezTo>
                  <a:cubicBezTo>
                    <a:pt x="1421130" y="347980"/>
                    <a:pt x="1201420" y="915670"/>
                    <a:pt x="1391920" y="1442720"/>
                  </a:cubicBezTo>
                  <a:cubicBezTo>
                    <a:pt x="1431290" y="1550670"/>
                    <a:pt x="1484630" y="1648460"/>
                    <a:pt x="1548130" y="1733550"/>
                  </a:cubicBezTo>
                  <a:cubicBezTo>
                    <a:pt x="1727200" y="1973580"/>
                    <a:pt x="1751330" y="2294890"/>
                    <a:pt x="1600200" y="2552700"/>
                  </a:cubicBezTo>
                  <a:cubicBezTo>
                    <a:pt x="1596390" y="2560320"/>
                    <a:pt x="1591310" y="2567940"/>
                    <a:pt x="1587500" y="2575560"/>
                  </a:cubicBezTo>
                  <a:cubicBezTo>
                    <a:pt x="1094740" y="3437890"/>
                    <a:pt x="1231900" y="4453890"/>
                    <a:pt x="1891030" y="4842510"/>
                  </a:cubicBezTo>
                  <a:cubicBezTo>
                    <a:pt x="2550160" y="5231130"/>
                    <a:pt x="3483610" y="4848860"/>
                    <a:pt x="3973830" y="3985260"/>
                  </a:cubicBezTo>
                  <a:cubicBezTo>
                    <a:pt x="4464050" y="3121660"/>
                    <a:pt x="4329430" y="2108200"/>
                    <a:pt x="3670300" y="1718310"/>
                  </a:cubicBezTo>
                  <a:close/>
                </a:path>
              </a:pathLst>
            </a:custGeom>
            <a:blipFill>
              <a:blip r:embed="rId3"/>
              <a:stretch>
                <a:fillRect l="-38429" r="-38429"/>
              </a:stretch>
            </a:blipFill>
          </p:spPr>
          <p:txBody>
            <a:bodyPr/>
            <a:lstStyle/>
            <a:p>
              <a:endParaRPr lang="en-US"/>
            </a:p>
          </p:txBody>
        </p:sp>
      </p:grpSp>
      <p:sp>
        <p:nvSpPr>
          <p:cNvPr id="4" name="TextBox 4"/>
          <p:cNvSpPr txBox="1"/>
          <p:nvPr/>
        </p:nvSpPr>
        <p:spPr>
          <a:xfrm>
            <a:off x="1551718" y="2731243"/>
            <a:ext cx="7700929" cy="971420"/>
          </a:xfrm>
          <a:prstGeom prst="rect">
            <a:avLst/>
          </a:prstGeom>
        </p:spPr>
        <p:txBody>
          <a:bodyPr lIns="0" tIns="0" rIns="0" bIns="0" rtlCol="0" anchor="t">
            <a:spAutoFit/>
          </a:bodyPr>
          <a:lstStyle/>
          <a:p>
            <a:pPr>
              <a:lnSpc>
                <a:spcPts val="7680"/>
              </a:lnSpc>
            </a:pPr>
            <a:r>
              <a:rPr lang="en-US" sz="6000" dirty="0">
                <a:latin typeface="Nunito Sans Heavy"/>
              </a:rPr>
              <a:t>Health Metrics:</a:t>
            </a:r>
          </a:p>
        </p:txBody>
      </p:sp>
      <p:sp>
        <p:nvSpPr>
          <p:cNvPr id="5" name="TextBox 5"/>
          <p:cNvSpPr txBox="1"/>
          <p:nvPr/>
        </p:nvSpPr>
        <p:spPr>
          <a:xfrm>
            <a:off x="1551718" y="7226317"/>
            <a:ext cx="1758331" cy="788408"/>
          </a:xfrm>
          <a:prstGeom prst="rect">
            <a:avLst/>
          </a:prstGeom>
        </p:spPr>
        <p:txBody>
          <a:bodyPr lIns="0" tIns="0" rIns="0" bIns="0" rtlCol="0" anchor="t">
            <a:spAutoFit/>
          </a:bodyPr>
          <a:lstStyle/>
          <a:p>
            <a:pPr>
              <a:lnSpc>
                <a:spcPts val="6419"/>
              </a:lnSpc>
              <a:spcBef>
                <a:spcPct val="0"/>
              </a:spcBef>
            </a:pPr>
            <a:r>
              <a:rPr lang="en-US" sz="4585" dirty="0">
                <a:latin typeface="Open Sans Light"/>
              </a:rPr>
              <a:t>66%</a:t>
            </a:r>
          </a:p>
        </p:txBody>
      </p:sp>
      <p:sp>
        <p:nvSpPr>
          <p:cNvPr id="6" name="TextBox 6"/>
          <p:cNvSpPr txBox="1"/>
          <p:nvPr/>
        </p:nvSpPr>
        <p:spPr>
          <a:xfrm>
            <a:off x="1551718" y="7982255"/>
            <a:ext cx="1758331" cy="356108"/>
          </a:xfrm>
          <a:prstGeom prst="rect">
            <a:avLst/>
          </a:prstGeom>
        </p:spPr>
        <p:txBody>
          <a:bodyPr lIns="0" tIns="0" rIns="0" bIns="0" rtlCol="0" anchor="t">
            <a:spAutoFit/>
          </a:bodyPr>
          <a:lstStyle/>
          <a:p>
            <a:pPr>
              <a:lnSpc>
                <a:spcPts val="2947"/>
              </a:lnSpc>
              <a:spcBef>
                <a:spcPct val="0"/>
              </a:spcBef>
            </a:pPr>
            <a:r>
              <a:rPr lang="en-US" sz="2105" dirty="0">
                <a:latin typeface="Open Sans Light"/>
              </a:rPr>
              <a:t>Recovery</a:t>
            </a:r>
          </a:p>
        </p:txBody>
      </p:sp>
      <p:sp>
        <p:nvSpPr>
          <p:cNvPr id="7" name="TextBox 7"/>
          <p:cNvSpPr txBox="1"/>
          <p:nvPr/>
        </p:nvSpPr>
        <p:spPr>
          <a:xfrm>
            <a:off x="3753263" y="7226317"/>
            <a:ext cx="1758331" cy="788408"/>
          </a:xfrm>
          <a:prstGeom prst="rect">
            <a:avLst/>
          </a:prstGeom>
        </p:spPr>
        <p:txBody>
          <a:bodyPr lIns="0" tIns="0" rIns="0" bIns="0" rtlCol="0" anchor="t">
            <a:spAutoFit/>
          </a:bodyPr>
          <a:lstStyle/>
          <a:p>
            <a:pPr>
              <a:lnSpc>
                <a:spcPts val="6419"/>
              </a:lnSpc>
              <a:spcBef>
                <a:spcPct val="0"/>
              </a:spcBef>
            </a:pPr>
            <a:r>
              <a:rPr lang="en-US" sz="4585">
                <a:latin typeface="Open Sans Light"/>
              </a:rPr>
              <a:t>84%</a:t>
            </a:r>
          </a:p>
        </p:txBody>
      </p:sp>
      <p:sp>
        <p:nvSpPr>
          <p:cNvPr id="8" name="TextBox 8"/>
          <p:cNvSpPr txBox="1"/>
          <p:nvPr/>
        </p:nvSpPr>
        <p:spPr>
          <a:xfrm>
            <a:off x="3753263" y="7982255"/>
            <a:ext cx="1758331" cy="356108"/>
          </a:xfrm>
          <a:prstGeom prst="rect">
            <a:avLst/>
          </a:prstGeom>
        </p:spPr>
        <p:txBody>
          <a:bodyPr lIns="0" tIns="0" rIns="0" bIns="0" rtlCol="0" anchor="t">
            <a:spAutoFit/>
          </a:bodyPr>
          <a:lstStyle/>
          <a:p>
            <a:pPr>
              <a:lnSpc>
                <a:spcPts val="2947"/>
              </a:lnSpc>
              <a:spcBef>
                <a:spcPct val="0"/>
              </a:spcBef>
            </a:pPr>
            <a:r>
              <a:rPr lang="en-US" sz="2105">
                <a:latin typeface="Open Sans Light"/>
              </a:rPr>
              <a:t>Recovery</a:t>
            </a:r>
          </a:p>
        </p:txBody>
      </p:sp>
      <p:sp>
        <p:nvSpPr>
          <p:cNvPr id="9" name="TextBox 9"/>
          <p:cNvSpPr txBox="1"/>
          <p:nvPr/>
        </p:nvSpPr>
        <p:spPr>
          <a:xfrm>
            <a:off x="5954809" y="7226317"/>
            <a:ext cx="1758331" cy="788408"/>
          </a:xfrm>
          <a:prstGeom prst="rect">
            <a:avLst/>
          </a:prstGeom>
        </p:spPr>
        <p:txBody>
          <a:bodyPr lIns="0" tIns="0" rIns="0" bIns="0" rtlCol="0" anchor="t">
            <a:spAutoFit/>
          </a:bodyPr>
          <a:lstStyle/>
          <a:p>
            <a:pPr>
              <a:lnSpc>
                <a:spcPts val="6419"/>
              </a:lnSpc>
              <a:spcBef>
                <a:spcPct val="0"/>
              </a:spcBef>
            </a:pPr>
            <a:r>
              <a:rPr lang="en-US" sz="4585">
                <a:latin typeface="Open Sans Light"/>
              </a:rPr>
              <a:t>97%</a:t>
            </a:r>
          </a:p>
        </p:txBody>
      </p:sp>
      <p:sp>
        <p:nvSpPr>
          <p:cNvPr id="10" name="TextBox 10"/>
          <p:cNvSpPr txBox="1"/>
          <p:nvPr/>
        </p:nvSpPr>
        <p:spPr>
          <a:xfrm>
            <a:off x="5954809" y="7982255"/>
            <a:ext cx="1758331" cy="356108"/>
          </a:xfrm>
          <a:prstGeom prst="rect">
            <a:avLst/>
          </a:prstGeom>
        </p:spPr>
        <p:txBody>
          <a:bodyPr lIns="0" tIns="0" rIns="0" bIns="0" rtlCol="0" anchor="t">
            <a:spAutoFit/>
          </a:bodyPr>
          <a:lstStyle/>
          <a:p>
            <a:pPr>
              <a:lnSpc>
                <a:spcPts val="2947"/>
              </a:lnSpc>
              <a:spcBef>
                <a:spcPct val="0"/>
              </a:spcBef>
            </a:pPr>
            <a:r>
              <a:rPr lang="en-US" sz="2105">
                <a:latin typeface="Open Sans Light"/>
              </a:rPr>
              <a:t>Recovery</a:t>
            </a:r>
          </a:p>
        </p:txBody>
      </p:sp>
      <p:sp>
        <p:nvSpPr>
          <p:cNvPr id="11" name="TextBox 11"/>
          <p:cNvSpPr txBox="1"/>
          <p:nvPr/>
        </p:nvSpPr>
        <p:spPr>
          <a:xfrm>
            <a:off x="1551718" y="4553440"/>
            <a:ext cx="6161422" cy="287195"/>
          </a:xfrm>
          <a:prstGeom prst="rect">
            <a:avLst/>
          </a:prstGeom>
        </p:spPr>
        <p:txBody>
          <a:bodyPr lIns="0" tIns="0" rIns="0" bIns="0" rtlCol="0" anchor="t">
            <a:spAutoFit/>
          </a:bodyPr>
          <a:lstStyle/>
          <a:p>
            <a:pPr>
              <a:lnSpc>
                <a:spcPts val="2383"/>
              </a:lnSpc>
              <a:spcBef>
                <a:spcPct val="0"/>
              </a:spcBef>
            </a:pPr>
            <a:r>
              <a:rPr lang="en-US" sz="1702">
                <a:latin typeface="Open Sans Bold"/>
              </a:rPr>
              <a:t>INSERT YOUR METRICS HERE.</a:t>
            </a:r>
          </a:p>
        </p:txBody>
      </p:sp>
      <p:sp>
        <p:nvSpPr>
          <p:cNvPr id="16" name="Freeform 16"/>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4"/>
            <a:stretch>
              <a:fillRect/>
            </a:stretch>
          </a:blipFill>
        </p:spPr>
        <p:txBody>
          <a:bodyPr/>
          <a:lstStyle/>
          <a:p>
            <a:endParaRPr lang="en-US"/>
          </a:p>
        </p:txBody>
      </p:sp>
      <p:sp>
        <p:nvSpPr>
          <p:cNvPr id="17" name="Freeform 17"/>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553200" y="671623"/>
            <a:ext cx="8970182" cy="1958870"/>
          </a:xfrm>
          <a:prstGeom prst="rect">
            <a:avLst/>
          </a:prstGeom>
        </p:spPr>
        <p:txBody>
          <a:bodyPr wrap="square" lIns="0" tIns="0" rIns="0" bIns="0" rtlCol="0" anchor="t">
            <a:spAutoFit/>
          </a:bodyPr>
          <a:lstStyle/>
          <a:p>
            <a:pPr algn="ctr">
              <a:lnSpc>
                <a:spcPts val="7680"/>
              </a:lnSpc>
            </a:pPr>
            <a:r>
              <a:rPr lang="en-US" sz="6000" dirty="0">
                <a:latin typeface="Nunito Sans Heavy"/>
              </a:rPr>
              <a:t>How We Contribute to Community Health</a:t>
            </a:r>
          </a:p>
        </p:txBody>
      </p:sp>
      <p:sp>
        <p:nvSpPr>
          <p:cNvPr id="16" name="Freeform 16"/>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7" name="Freeform 17"/>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graphicFrame>
        <p:nvGraphicFramePr>
          <p:cNvPr id="12" name="Diagram 11">
            <a:extLst>
              <a:ext uri="{FF2B5EF4-FFF2-40B4-BE49-F238E27FC236}">
                <a16:creationId xmlns:a16="http://schemas.microsoft.com/office/drawing/2014/main" id="{E03E58EA-C912-F159-A53A-6FEB008002DC}"/>
              </a:ext>
            </a:extLst>
          </p:cNvPr>
          <p:cNvGraphicFramePr/>
          <p:nvPr>
            <p:extLst>
              <p:ext uri="{D42A27DB-BD31-4B8C-83A1-F6EECF244321}">
                <p14:modId xmlns:p14="http://schemas.microsoft.com/office/powerpoint/2010/main" val="1507788540"/>
              </p:ext>
            </p:extLst>
          </p:nvPr>
        </p:nvGraphicFramePr>
        <p:xfrm>
          <a:off x="914400" y="3086099"/>
          <a:ext cx="16383000" cy="6785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14338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047126"/>
            <a:ext cx="5929633" cy="5239874"/>
            <a:chOff x="0" y="0"/>
            <a:chExt cx="2005826" cy="1772501"/>
          </a:xfrm>
        </p:grpSpPr>
        <p:sp>
          <p:nvSpPr>
            <p:cNvPr id="3" name="Freeform 3"/>
            <p:cNvSpPr/>
            <p:nvPr/>
          </p:nvSpPr>
          <p:spPr>
            <a:xfrm>
              <a:off x="0" y="0"/>
              <a:ext cx="2005826" cy="1772501"/>
            </a:xfrm>
            <a:custGeom>
              <a:avLst/>
              <a:gdLst/>
              <a:ahLst/>
              <a:cxnLst/>
              <a:rect l="l" t="t" r="r" b="b"/>
              <a:pathLst>
                <a:path w="2005826" h="1772501">
                  <a:moveTo>
                    <a:pt x="0" y="0"/>
                  </a:moveTo>
                  <a:lnTo>
                    <a:pt x="2005826" y="0"/>
                  </a:lnTo>
                  <a:lnTo>
                    <a:pt x="2005826" y="1772501"/>
                  </a:lnTo>
                  <a:lnTo>
                    <a:pt x="0" y="1772501"/>
                  </a:lnTo>
                  <a:close/>
                </a:path>
              </a:pathLst>
            </a:custGeom>
            <a:solidFill>
              <a:srgbClr val="74BEC7"/>
            </a:solidFill>
          </p:spPr>
          <p:txBody>
            <a:bodyPr/>
            <a:lstStyle/>
            <a:p>
              <a:endParaRPr lang="en-US"/>
            </a:p>
          </p:txBody>
        </p:sp>
      </p:grpSp>
      <p:sp>
        <p:nvSpPr>
          <p:cNvPr id="4" name="Freeform 4"/>
          <p:cNvSpPr/>
          <p:nvPr/>
        </p:nvSpPr>
        <p:spPr>
          <a:xfrm>
            <a:off x="-367903" y="1633002"/>
            <a:ext cx="4037073" cy="7020996"/>
          </a:xfrm>
          <a:custGeom>
            <a:avLst/>
            <a:gdLst/>
            <a:ahLst/>
            <a:cxnLst/>
            <a:rect l="l" t="t" r="r" b="b"/>
            <a:pathLst>
              <a:path w="4037073" h="7020996">
                <a:moveTo>
                  <a:pt x="0" y="0"/>
                </a:moveTo>
                <a:lnTo>
                  <a:pt x="4037072" y="0"/>
                </a:lnTo>
                <a:lnTo>
                  <a:pt x="4037072" y="7020996"/>
                </a:lnTo>
                <a:lnTo>
                  <a:pt x="0" y="7020996"/>
                </a:lnTo>
                <a:lnTo>
                  <a:pt x="0" y="0"/>
                </a:lnTo>
                <a:close/>
              </a:path>
            </a:pathLst>
          </a:custGeom>
          <a:blipFill>
            <a:blip r:embed="rId3"/>
            <a:stretch>
              <a:fillRect/>
            </a:stretch>
          </a:blipFill>
        </p:spPr>
        <p:txBody>
          <a:bodyPr/>
          <a:lstStyle/>
          <a:p>
            <a:endParaRPr lang="en-US" dirty="0"/>
          </a:p>
        </p:txBody>
      </p:sp>
      <p:sp>
        <p:nvSpPr>
          <p:cNvPr id="5" name="Freeform 5"/>
          <p:cNvSpPr/>
          <p:nvPr/>
        </p:nvSpPr>
        <p:spPr>
          <a:xfrm>
            <a:off x="3911096" y="1633002"/>
            <a:ext cx="4037073" cy="7020996"/>
          </a:xfrm>
          <a:custGeom>
            <a:avLst/>
            <a:gdLst/>
            <a:ahLst/>
            <a:cxnLst/>
            <a:rect l="l" t="t" r="r" b="b"/>
            <a:pathLst>
              <a:path w="4037073" h="7020996">
                <a:moveTo>
                  <a:pt x="0" y="0"/>
                </a:moveTo>
                <a:lnTo>
                  <a:pt x="4037073" y="0"/>
                </a:lnTo>
                <a:lnTo>
                  <a:pt x="4037073" y="7020996"/>
                </a:lnTo>
                <a:lnTo>
                  <a:pt x="0" y="7020996"/>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4245761" y="1976036"/>
            <a:ext cx="3147115" cy="6142179"/>
            <a:chOff x="0" y="0"/>
            <a:chExt cx="4196153" cy="8189572"/>
          </a:xfrm>
        </p:grpSpPr>
        <p:pic>
          <p:nvPicPr>
            <p:cNvPr id="7" name="Picture 7"/>
            <p:cNvPicPr>
              <a:picLocks noChangeAspect="1"/>
            </p:cNvPicPr>
            <p:nvPr/>
          </p:nvPicPr>
          <p:blipFill>
            <a:blip r:embed="rId4"/>
            <a:srcRect l="32771" r="32771"/>
            <a:stretch>
              <a:fillRect/>
            </a:stretch>
          </p:blipFill>
          <p:spPr>
            <a:xfrm>
              <a:off x="0" y="0"/>
              <a:ext cx="4196153" cy="8189572"/>
            </a:xfrm>
            <a:prstGeom prst="rect">
              <a:avLst/>
            </a:prstGeom>
          </p:spPr>
        </p:pic>
      </p:grpSp>
      <p:grpSp>
        <p:nvGrpSpPr>
          <p:cNvPr id="8" name="Group 8"/>
          <p:cNvGrpSpPr/>
          <p:nvPr/>
        </p:nvGrpSpPr>
        <p:grpSpPr>
          <a:xfrm>
            <a:off x="0" y="1976036"/>
            <a:ext cx="3089796" cy="6142179"/>
            <a:chOff x="0" y="0"/>
            <a:chExt cx="4119728" cy="8189572"/>
          </a:xfrm>
        </p:grpSpPr>
        <p:pic>
          <p:nvPicPr>
            <p:cNvPr id="9" name="Picture 9"/>
            <p:cNvPicPr>
              <a:picLocks noChangeAspect="1"/>
            </p:cNvPicPr>
            <p:nvPr/>
          </p:nvPicPr>
          <p:blipFill>
            <a:blip r:embed="rId5"/>
            <a:srcRect l="66673"/>
            <a:stretch>
              <a:fillRect/>
            </a:stretch>
          </p:blipFill>
          <p:spPr>
            <a:xfrm>
              <a:off x="0" y="0"/>
              <a:ext cx="4119728" cy="8189572"/>
            </a:xfrm>
            <a:prstGeom prst="rect">
              <a:avLst/>
            </a:prstGeom>
          </p:spPr>
        </p:pic>
      </p:grpSp>
      <p:grpSp>
        <p:nvGrpSpPr>
          <p:cNvPr id="10" name="Group 10"/>
          <p:cNvGrpSpPr/>
          <p:nvPr/>
        </p:nvGrpSpPr>
        <p:grpSpPr>
          <a:xfrm>
            <a:off x="9144000" y="4805397"/>
            <a:ext cx="1058344" cy="1058344"/>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a:p>
          </p:txBody>
        </p:sp>
      </p:grpSp>
      <p:grpSp>
        <p:nvGrpSpPr>
          <p:cNvPr id="12" name="Group 12"/>
          <p:cNvGrpSpPr/>
          <p:nvPr/>
        </p:nvGrpSpPr>
        <p:grpSpPr>
          <a:xfrm>
            <a:off x="13560900" y="4805397"/>
            <a:ext cx="1058344" cy="1058344"/>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a:p>
          </p:txBody>
        </p:sp>
      </p:grpSp>
      <p:sp>
        <p:nvSpPr>
          <p:cNvPr id="17" name="Freeform 17"/>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9144000" y="1937936"/>
            <a:ext cx="7530583" cy="1958870"/>
          </a:xfrm>
          <a:prstGeom prst="rect">
            <a:avLst/>
          </a:prstGeom>
        </p:spPr>
        <p:txBody>
          <a:bodyPr lIns="0" tIns="0" rIns="0" bIns="0" rtlCol="0" anchor="t">
            <a:spAutoFit/>
          </a:bodyPr>
          <a:lstStyle/>
          <a:p>
            <a:pPr>
              <a:lnSpc>
                <a:spcPts val="7680"/>
              </a:lnSpc>
            </a:pPr>
            <a:r>
              <a:rPr lang="en-US" sz="6000" dirty="0">
                <a:latin typeface="Nunito Sans Heavy"/>
              </a:rPr>
              <a:t>User days for our facilities:</a:t>
            </a:r>
          </a:p>
        </p:txBody>
      </p:sp>
      <p:sp>
        <p:nvSpPr>
          <p:cNvPr id="19" name="TextBox 19"/>
          <p:cNvSpPr txBox="1"/>
          <p:nvPr/>
        </p:nvSpPr>
        <p:spPr>
          <a:xfrm>
            <a:off x="9144000" y="4994526"/>
            <a:ext cx="1058344" cy="613410"/>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Open Sans Light"/>
              </a:rPr>
              <a:t>01</a:t>
            </a:r>
          </a:p>
        </p:txBody>
      </p:sp>
      <p:sp>
        <p:nvSpPr>
          <p:cNvPr id="20" name="TextBox 20"/>
          <p:cNvSpPr txBox="1"/>
          <p:nvPr/>
        </p:nvSpPr>
        <p:spPr>
          <a:xfrm>
            <a:off x="9144000" y="6914098"/>
            <a:ext cx="3457736" cy="289775"/>
          </a:xfrm>
          <a:prstGeom prst="rect">
            <a:avLst/>
          </a:prstGeom>
        </p:spPr>
        <p:txBody>
          <a:bodyPr lIns="0" tIns="0" rIns="0" bIns="0" rtlCol="0" anchor="t">
            <a:spAutoFit/>
          </a:bodyPr>
          <a:lstStyle/>
          <a:p>
            <a:pPr>
              <a:lnSpc>
                <a:spcPts val="2403"/>
              </a:lnSpc>
              <a:spcBef>
                <a:spcPct val="0"/>
              </a:spcBef>
            </a:pPr>
            <a:r>
              <a:rPr lang="en-US" sz="1716">
                <a:latin typeface="Open Sans Bold"/>
              </a:rPr>
              <a:t>YOUR INFO HERE.</a:t>
            </a:r>
          </a:p>
        </p:txBody>
      </p:sp>
      <p:sp>
        <p:nvSpPr>
          <p:cNvPr id="21" name="TextBox 21"/>
          <p:cNvSpPr txBox="1"/>
          <p:nvPr/>
        </p:nvSpPr>
        <p:spPr>
          <a:xfrm>
            <a:off x="9144000" y="6154320"/>
            <a:ext cx="3457736" cy="503215"/>
          </a:xfrm>
          <a:prstGeom prst="rect">
            <a:avLst/>
          </a:prstGeom>
        </p:spPr>
        <p:txBody>
          <a:bodyPr lIns="0" tIns="0" rIns="0" bIns="0" rtlCol="0" anchor="t">
            <a:spAutoFit/>
          </a:bodyPr>
          <a:lstStyle/>
          <a:p>
            <a:pPr>
              <a:lnSpc>
                <a:spcPts val="4199"/>
              </a:lnSpc>
              <a:spcBef>
                <a:spcPct val="0"/>
              </a:spcBef>
            </a:pPr>
            <a:r>
              <a:rPr lang="en-US" sz="2999">
                <a:latin typeface="Open Sans Light"/>
              </a:rPr>
              <a:t>Facility One</a:t>
            </a:r>
          </a:p>
        </p:txBody>
      </p:sp>
      <p:sp>
        <p:nvSpPr>
          <p:cNvPr id="22" name="TextBox 22"/>
          <p:cNvSpPr txBox="1"/>
          <p:nvPr/>
        </p:nvSpPr>
        <p:spPr>
          <a:xfrm>
            <a:off x="13560900" y="4994526"/>
            <a:ext cx="1058344" cy="6134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pen Sans Light"/>
              </a:rPr>
              <a:t>02</a:t>
            </a:r>
          </a:p>
        </p:txBody>
      </p:sp>
      <p:sp>
        <p:nvSpPr>
          <p:cNvPr id="23" name="TextBox 23"/>
          <p:cNvSpPr txBox="1"/>
          <p:nvPr/>
        </p:nvSpPr>
        <p:spPr>
          <a:xfrm>
            <a:off x="13560900" y="6914098"/>
            <a:ext cx="3457736" cy="289775"/>
          </a:xfrm>
          <a:prstGeom prst="rect">
            <a:avLst/>
          </a:prstGeom>
        </p:spPr>
        <p:txBody>
          <a:bodyPr lIns="0" tIns="0" rIns="0" bIns="0" rtlCol="0" anchor="t">
            <a:spAutoFit/>
          </a:bodyPr>
          <a:lstStyle/>
          <a:p>
            <a:pPr>
              <a:lnSpc>
                <a:spcPts val="2403"/>
              </a:lnSpc>
              <a:spcBef>
                <a:spcPct val="0"/>
              </a:spcBef>
            </a:pPr>
            <a:r>
              <a:rPr lang="en-US" sz="1716">
                <a:latin typeface="Open Sans Bold"/>
              </a:rPr>
              <a:t>YOUR INFO HERE.</a:t>
            </a:r>
          </a:p>
        </p:txBody>
      </p:sp>
      <p:sp>
        <p:nvSpPr>
          <p:cNvPr id="24" name="TextBox 24"/>
          <p:cNvSpPr txBox="1"/>
          <p:nvPr/>
        </p:nvSpPr>
        <p:spPr>
          <a:xfrm>
            <a:off x="13560900" y="6154320"/>
            <a:ext cx="3457736" cy="503215"/>
          </a:xfrm>
          <a:prstGeom prst="rect">
            <a:avLst/>
          </a:prstGeom>
        </p:spPr>
        <p:txBody>
          <a:bodyPr lIns="0" tIns="0" rIns="0" bIns="0" rtlCol="0" anchor="t">
            <a:spAutoFit/>
          </a:bodyPr>
          <a:lstStyle/>
          <a:p>
            <a:pPr>
              <a:lnSpc>
                <a:spcPts val="4199"/>
              </a:lnSpc>
              <a:spcBef>
                <a:spcPct val="0"/>
              </a:spcBef>
            </a:pPr>
            <a:r>
              <a:rPr lang="en-US" sz="2999">
                <a:latin typeface="Open Sans Light"/>
              </a:rPr>
              <a:t>Facility Two</a:t>
            </a:r>
          </a:p>
        </p:txBody>
      </p:sp>
      <p:sp>
        <p:nvSpPr>
          <p:cNvPr id="25" name="Freeform 25"/>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55370"/>
            <a:ext cx="8402739" cy="6624890"/>
            <a:chOff x="-1421204" y="-531789"/>
            <a:chExt cx="2842408" cy="2241012"/>
          </a:xfrm>
        </p:grpSpPr>
        <p:sp>
          <p:nvSpPr>
            <p:cNvPr id="3" name="Freeform 3"/>
            <p:cNvSpPr/>
            <p:nvPr/>
          </p:nvSpPr>
          <p:spPr>
            <a:xfrm>
              <a:off x="-1421204" y="-531789"/>
              <a:ext cx="2842408" cy="2241012"/>
            </a:xfrm>
            <a:custGeom>
              <a:avLst/>
              <a:gdLst/>
              <a:ahLst/>
              <a:cxnLst/>
              <a:rect l="l" t="t" r="r" b="b"/>
              <a:pathLst>
                <a:path w="2842408" h="2241012">
                  <a:moveTo>
                    <a:pt x="0" y="0"/>
                  </a:moveTo>
                  <a:lnTo>
                    <a:pt x="2842408" y="0"/>
                  </a:lnTo>
                  <a:lnTo>
                    <a:pt x="2842408" y="2241012"/>
                  </a:lnTo>
                  <a:lnTo>
                    <a:pt x="0" y="2241012"/>
                  </a:lnTo>
                  <a:close/>
                </a:path>
              </a:pathLst>
            </a:custGeom>
            <a:solidFill>
              <a:srgbClr val="59B24D"/>
            </a:solidFill>
          </p:spPr>
          <p:txBody>
            <a:bodyPr/>
            <a:lstStyle/>
            <a:p>
              <a:endParaRPr lang="en-US" dirty="0"/>
            </a:p>
          </p:txBody>
        </p:sp>
      </p:grpSp>
      <p:grpSp>
        <p:nvGrpSpPr>
          <p:cNvPr id="4" name="Group 4"/>
          <p:cNvGrpSpPr/>
          <p:nvPr/>
        </p:nvGrpSpPr>
        <p:grpSpPr>
          <a:xfrm>
            <a:off x="1028700" y="2314575"/>
            <a:ext cx="5657850" cy="5657850"/>
            <a:chOff x="0" y="0"/>
            <a:chExt cx="6350000" cy="6350000"/>
          </a:xfrm>
        </p:grpSpPr>
        <p:sp>
          <p:nvSpPr>
            <p:cNvPr id="5" name="Freeform 5"/>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3"/>
              <a:stretch>
                <a:fillRect t="-25046" b="-25046"/>
              </a:stretch>
            </a:blipFill>
          </p:spPr>
          <p:txBody>
            <a:bodyPr/>
            <a:lstStyle/>
            <a:p>
              <a:endParaRPr lang="en-US"/>
            </a:p>
          </p:txBody>
        </p:sp>
      </p:grpSp>
      <p:grpSp>
        <p:nvGrpSpPr>
          <p:cNvPr id="7" name="Group 7"/>
          <p:cNvGrpSpPr/>
          <p:nvPr/>
        </p:nvGrpSpPr>
        <p:grpSpPr>
          <a:xfrm>
            <a:off x="7055204" y="2314575"/>
            <a:ext cx="2695071" cy="2695071"/>
            <a:chOff x="0" y="0"/>
            <a:chExt cx="6350000" cy="6350000"/>
          </a:xfrm>
        </p:grpSpPr>
        <p:sp>
          <p:nvSpPr>
            <p:cNvPr id="8" name="Freeform 8"/>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4"/>
              <a:stretch>
                <a:fillRect l="-21556" r="-21556"/>
              </a:stretch>
            </a:blipFill>
          </p:spPr>
          <p:txBody>
            <a:bodyPr/>
            <a:lstStyle/>
            <a:p>
              <a:endParaRPr lang="en-US"/>
            </a:p>
          </p:txBody>
        </p:sp>
      </p:grpSp>
      <p:grpSp>
        <p:nvGrpSpPr>
          <p:cNvPr id="9" name="Group 9"/>
          <p:cNvGrpSpPr/>
          <p:nvPr/>
        </p:nvGrpSpPr>
        <p:grpSpPr>
          <a:xfrm>
            <a:off x="7055204" y="5277354"/>
            <a:ext cx="2695071" cy="2695071"/>
            <a:chOff x="0" y="0"/>
            <a:chExt cx="6350000" cy="6350000"/>
          </a:xfrm>
        </p:grpSpPr>
        <p:sp>
          <p:nvSpPr>
            <p:cNvPr id="10" name="Freeform 10"/>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5"/>
              <a:stretch>
                <a:fillRect l="-16483" r="-33610"/>
              </a:stretch>
            </a:blipFill>
          </p:spPr>
          <p:txBody>
            <a:bodyPr/>
            <a:lstStyle/>
            <a:p>
              <a:endParaRPr lang="en-US"/>
            </a:p>
          </p:txBody>
        </p:sp>
      </p:grpSp>
      <p:sp>
        <p:nvSpPr>
          <p:cNvPr id="11" name="TextBox 11"/>
          <p:cNvSpPr txBox="1"/>
          <p:nvPr/>
        </p:nvSpPr>
        <p:spPr>
          <a:xfrm>
            <a:off x="11580927" y="1612958"/>
            <a:ext cx="5376673" cy="1958870"/>
          </a:xfrm>
          <a:prstGeom prst="rect">
            <a:avLst/>
          </a:prstGeom>
        </p:spPr>
        <p:txBody>
          <a:bodyPr lIns="0" tIns="0" rIns="0" bIns="0" rtlCol="0" anchor="t">
            <a:spAutoFit/>
          </a:bodyPr>
          <a:lstStyle/>
          <a:p>
            <a:pPr>
              <a:lnSpc>
                <a:spcPts val="7680"/>
              </a:lnSpc>
            </a:pPr>
            <a:r>
              <a:rPr lang="en-US" sz="6000" dirty="0">
                <a:latin typeface="Nunito Sans Heavy"/>
              </a:rPr>
              <a:t>Populations we serve:</a:t>
            </a:r>
          </a:p>
        </p:txBody>
      </p:sp>
      <p:sp>
        <p:nvSpPr>
          <p:cNvPr id="12" name="Freeform 12"/>
          <p:cNvSpPr/>
          <p:nvPr/>
        </p:nvSpPr>
        <p:spPr>
          <a:xfrm>
            <a:off x="11059953" y="4050035"/>
            <a:ext cx="520973" cy="481190"/>
          </a:xfrm>
          <a:custGeom>
            <a:avLst/>
            <a:gdLst/>
            <a:ahLst/>
            <a:cxnLst/>
            <a:rect l="l" t="t" r="r" b="b"/>
            <a:pathLst>
              <a:path w="520973" h="481190">
                <a:moveTo>
                  <a:pt x="0" y="0"/>
                </a:moveTo>
                <a:lnTo>
                  <a:pt x="520974" y="0"/>
                </a:lnTo>
                <a:lnTo>
                  <a:pt x="520974" y="481189"/>
                </a:lnTo>
                <a:lnTo>
                  <a:pt x="0" y="481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2073000" y="3999412"/>
            <a:ext cx="4677692" cy="289775"/>
          </a:xfrm>
          <a:prstGeom prst="rect">
            <a:avLst/>
          </a:prstGeom>
        </p:spPr>
        <p:txBody>
          <a:bodyPr lIns="0" tIns="0" rIns="0" bIns="0" rtlCol="0" anchor="t">
            <a:spAutoFit/>
          </a:bodyPr>
          <a:lstStyle/>
          <a:p>
            <a:pPr>
              <a:lnSpc>
                <a:spcPts val="2403"/>
              </a:lnSpc>
              <a:spcBef>
                <a:spcPct val="0"/>
              </a:spcBef>
            </a:pPr>
            <a:r>
              <a:rPr lang="en-US" sz="1716">
                <a:latin typeface="Open Sans Bold"/>
              </a:rPr>
              <a:t>YOUR POPULATION HERE.</a:t>
            </a:r>
          </a:p>
        </p:txBody>
      </p:sp>
      <p:sp>
        <p:nvSpPr>
          <p:cNvPr id="14" name="Freeform 14"/>
          <p:cNvSpPr/>
          <p:nvPr/>
        </p:nvSpPr>
        <p:spPr>
          <a:xfrm>
            <a:off x="11059953" y="6143733"/>
            <a:ext cx="520973" cy="481190"/>
          </a:xfrm>
          <a:custGeom>
            <a:avLst/>
            <a:gdLst/>
            <a:ahLst/>
            <a:cxnLst/>
            <a:rect l="l" t="t" r="r" b="b"/>
            <a:pathLst>
              <a:path w="520973" h="481190">
                <a:moveTo>
                  <a:pt x="0" y="0"/>
                </a:moveTo>
                <a:lnTo>
                  <a:pt x="520974" y="0"/>
                </a:lnTo>
                <a:lnTo>
                  <a:pt x="520974" y="481189"/>
                </a:lnTo>
                <a:lnTo>
                  <a:pt x="0" y="481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2073000" y="6093110"/>
            <a:ext cx="4677692" cy="289775"/>
          </a:xfrm>
          <a:prstGeom prst="rect">
            <a:avLst/>
          </a:prstGeom>
        </p:spPr>
        <p:txBody>
          <a:bodyPr lIns="0" tIns="0" rIns="0" bIns="0" rtlCol="0" anchor="t">
            <a:spAutoFit/>
          </a:bodyPr>
          <a:lstStyle/>
          <a:p>
            <a:pPr>
              <a:lnSpc>
                <a:spcPts val="2403"/>
              </a:lnSpc>
              <a:spcBef>
                <a:spcPct val="0"/>
              </a:spcBef>
            </a:pPr>
            <a:r>
              <a:rPr lang="en-US" sz="1716">
                <a:latin typeface="Open Sans Bold"/>
              </a:rPr>
              <a:t>YOUR POPULATION HERE.</a:t>
            </a:r>
          </a:p>
        </p:txBody>
      </p:sp>
      <p:sp>
        <p:nvSpPr>
          <p:cNvPr id="20" name="Freeform 20"/>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8"/>
            <a:stretch>
              <a:fillRect/>
            </a:stretch>
          </a:blipFill>
        </p:spPr>
        <p:txBody>
          <a:bodyPr/>
          <a:lstStyle/>
          <a:p>
            <a:endParaRPr lang="en-US"/>
          </a:p>
        </p:txBody>
      </p:sp>
      <p:sp>
        <p:nvSpPr>
          <p:cNvPr id="21" name="Freeform 21"/>
          <p:cNvSpPr/>
          <p:nvPr/>
        </p:nvSpPr>
        <p:spPr>
          <a:xfrm>
            <a:off x="11059953" y="8233732"/>
            <a:ext cx="520973" cy="481190"/>
          </a:xfrm>
          <a:custGeom>
            <a:avLst/>
            <a:gdLst/>
            <a:ahLst/>
            <a:cxnLst/>
            <a:rect l="l" t="t" r="r" b="b"/>
            <a:pathLst>
              <a:path w="520973" h="481190">
                <a:moveTo>
                  <a:pt x="0" y="0"/>
                </a:moveTo>
                <a:lnTo>
                  <a:pt x="520974" y="0"/>
                </a:lnTo>
                <a:lnTo>
                  <a:pt x="520974" y="481190"/>
                </a:lnTo>
                <a:lnTo>
                  <a:pt x="0" y="481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12073000" y="8183109"/>
            <a:ext cx="4677692" cy="289775"/>
          </a:xfrm>
          <a:prstGeom prst="rect">
            <a:avLst/>
          </a:prstGeom>
        </p:spPr>
        <p:txBody>
          <a:bodyPr lIns="0" tIns="0" rIns="0" bIns="0" rtlCol="0" anchor="t">
            <a:spAutoFit/>
          </a:bodyPr>
          <a:lstStyle/>
          <a:p>
            <a:pPr>
              <a:lnSpc>
                <a:spcPts val="2403"/>
              </a:lnSpc>
              <a:spcBef>
                <a:spcPct val="0"/>
              </a:spcBef>
            </a:pPr>
            <a:r>
              <a:rPr lang="en-US" sz="1716">
                <a:latin typeface="Open Sans Bold"/>
              </a:rPr>
              <a:t>YOUR POPULATION HERE.</a:t>
            </a:r>
          </a:p>
        </p:txBody>
      </p:sp>
      <p:sp>
        <p:nvSpPr>
          <p:cNvPr id="23" name="Freeform 23"/>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82154" y="4433688"/>
            <a:ext cx="3349845" cy="3349831"/>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49099" r="-993"/>
              </a:stretch>
            </a:blipFill>
          </p:spPr>
          <p:txBody>
            <a:bodyPr/>
            <a:lstStyle/>
            <a:p>
              <a:endParaRPr lang="en-US"/>
            </a:p>
          </p:txBody>
        </p:sp>
      </p:grpSp>
      <p:grpSp>
        <p:nvGrpSpPr>
          <p:cNvPr id="4" name="Group 4"/>
          <p:cNvGrpSpPr/>
          <p:nvPr/>
        </p:nvGrpSpPr>
        <p:grpSpPr>
          <a:xfrm>
            <a:off x="9495990" y="4433688"/>
            <a:ext cx="3349845" cy="3349831"/>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0690" r="-39402"/>
              </a:stretch>
            </a:blipFill>
          </p:spPr>
          <p:txBody>
            <a:bodyPr/>
            <a:lstStyle/>
            <a:p>
              <a:endParaRPr lang="en-US"/>
            </a:p>
          </p:txBody>
        </p:sp>
      </p:grpSp>
      <p:grpSp>
        <p:nvGrpSpPr>
          <p:cNvPr id="6" name="Group 6"/>
          <p:cNvGrpSpPr/>
          <p:nvPr/>
        </p:nvGrpSpPr>
        <p:grpSpPr>
          <a:xfrm>
            <a:off x="13994245" y="2375916"/>
            <a:ext cx="3349845" cy="3349831"/>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4906" r="-24906"/>
              </a:stretch>
            </a:blipFill>
          </p:spPr>
          <p:txBody>
            <a:bodyPr/>
            <a:lstStyle/>
            <a:p>
              <a:endParaRPr lang="en-US"/>
            </a:p>
          </p:txBody>
        </p:sp>
      </p:grpSp>
      <p:sp>
        <p:nvSpPr>
          <p:cNvPr id="8" name="TextBox 8"/>
          <p:cNvSpPr txBox="1"/>
          <p:nvPr/>
        </p:nvSpPr>
        <p:spPr>
          <a:xfrm>
            <a:off x="4764798" y="2255796"/>
            <a:ext cx="8898393" cy="971420"/>
          </a:xfrm>
          <a:prstGeom prst="rect">
            <a:avLst/>
          </a:prstGeom>
        </p:spPr>
        <p:txBody>
          <a:bodyPr lIns="0" tIns="0" rIns="0" bIns="0" rtlCol="0" anchor="t">
            <a:spAutoFit/>
          </a:bodyPr>
          <a:lstStyle/>
          <a:p>
            <a:pPr algn="ctr">
              <a:lnSpc>
                <a:spcPts val="7680"/>
              </a:lnSpc>
            </a:pPr>
            <a:r>
              <a:rPr lang="en-US" sz="6000" dirty="0">
                <a:latin typeface="Nunito Sans Heavy"/>
              </a:rPr>
              <a:t>Meet Our Community</a:t>
            </a:r>
          </a:p>
        </p:txBody>
      </p:sp>
      <p:grpSp>
        <p:nvGrpSpPr>
          <p:cNvPr id="10" name="Group 10"/>
          <p:cNvGrpSpPr/>
          <p:nvPr/>
        </p:nvGrpSpPr>
        <p:grpSpPr>
          <a:xfrm>
            <a:off x="1016224" y="6251091"/>
            <a:ext cx="3485193" cy="1163281"/>
            <a:chOff x="0" y="0"/>
            <a:chExt cx="1978560" cy="660400"/>
          </a:xfrm>
          <a:solidFill>
            <a:schemeClr val="tx2">
              <a:lumMod val="60000"/>
              <a:lumOff val="40000"/>
            </a:schemeClr>
          </a:solidFill>
        </p:grpSpPr>
        <p:sp>
          <p:nvSpPr>
            <p:cNvPr id="11" name="Freeform 11"/>
            <p:cNvSpPr/>
            <p:nvPr/>
          </p:nvSpPr>
          <p:spPr>
            <a:xfrm>
              <a:off x="0" y="0"/>
              <a:ext cx="1978560" cy="660400"/>
            </a:xfrm>
            <a:custGeom>
              <a:avLst/>
              <a:gdLst/>
              <a:ahLst/>
              <a:cxnLst/>
              <a:rect l="l" t="t" r="r" b="b"/>
              <a:pathLst>
                <a:path w="1978560" h="66040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grpFill/>
          </p:spPr>
          <p:txBody>
            <a:bodyPr/>
            <a:lstStyle/>
            <a:p>
              <a:endParaRPr lang="en-US"/>
            </a:p>
          </p:txBody>
        </p:sp>
      </p:grpSp>
      <p:sp>
        <p:nvSpPr>
          <p:cNvPr id="12" name="TextBox 12"/>
          <p:cNvSpPr txBox="1"/>
          <p:nvPr/>
        </p:nvSpPr>
        <p:spPr>
          <a:xfrm>
            <a:off x="1016224" y="6431729"/>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Name</a:t>
            </a:r>
          </a:p>
        </p:txBody>
      </p:sp>
      <p:sp>
        <p:nvSpPr>
          <p:cNvPr id="13" name="TextBox 13"/>
          <p:cNvSpPr txBox="1"/>
          <p:nvPr/>
        </p:nvSpPr>
        <p:spPr>
          <a:xfrm>
            <a:off x="1016224" y="6794632"/>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Activity</a:t>
            </a:r>
          </a:p>
        </p:txBody>
      </p:sp>
      <p:grpSp>
        <p:nvGrpSpPr>
          <p:cNvPr id="14" name="Group 14"/>
          <p:cNvGrpSpPr/>
          <p:nvPr/>
        </p:nvGrpSpPr>
        <p:grpSpPr>
          <a:xfrm>
            <a:off x="5514480" y="8308863"/>
            <a:ext cx="3485193" cy="1163281"/>
            <a:chOff x="0" y="0"/>
            <a:chExt cx="1978560" cy="660400"/>
          </a:xfrm>
        </p:grpSpPr>
        <p:sp>
          <p:nvSpPr>
            <p:cNvPr id="15" name="Freeform 15"/>
            <p:cNvSpPr/>
            <p:nvPr/>
          </p:nvSpPr>
          <p:spPr>
            <a:xfrm>
              <a:off x="0" y="0"/>
              <a:ext cx="1978560" cy="660400"/>
            </a:xfrm>
            <a:custGeom>
              <a:avLst/>
              <a:gdLst/>
              <a:ahLst/>
              <a:cxnLst/>
              <a:rect l="l" t="t" r="r" b="b"/>
              <a:pathLst>
                <a:path w="1978560" h="66040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D1E84C"/>
            </a:solidFill>
          </p:spPr>
          <p:txBody>
            <a:bodyPr/>
            <a:lstStyle/>
            <a:p>
              <a:endParaRPr lang="en-US"/>
            </a:p>
          </p:txBody>
        </p:sp>
      </p:grpSp>
      <p:sp>
        <p:nvSpPr>
          <p:cNvPr id="16" name="TextBox 16"/>
          <p:cNvSpPr txBox="1"/>
          <p:nvPr/>
        </p:nvSpPr>
        <p:spPr>
          <a:xfrm>
            <a:off x="5514480" y="8489501"/>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Name</a:t>
            </a:r>
          </a:p>
        </p:txBody>
      </p:sp>
      <p:sp>
        <p:nvSpPr>
          <p:cNvPr id="17" name="TextBox 17"/>
          <p:cNvSpPr txBox="1"/>
          <p:nvPr/>
        </p:nvSpPr>
        <p:spPr>
          <a:xfrm>
            <a:off x="5514480" y="8852404"/>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Activity</a:t>
            </a:r>
          </a:p>
        </p:txBody>
      </p:sp>
      <p:grpSp>
        <p:nvGrpSpPr>
          <p:cNvPr id="18" name="Group 18"/>
          <p:cNvGrpSpPr/>
          <p:nvPr/>
        </p:nvGrpSpPr>
        <p:grpSpPr>
          <a:xfrm>
            <a:off x="9428316" y="8308863"/>
            <a:ext cx="3485193" cy="1163281"/>
            <a:chOff x="0" y="0"/>
            <a:chExt cx="1978560" cy="660400"/>
          </a:xfrm>
          <a:solidFill>
            <a:schemeClr val="tx2">
              <a:lumMod val="60000"/>
              <a:lumOff val="40000"/>
            </a:schemeClr>
          </a:solidFill>
        </p:grpSpPr>
        <p:sp>
          <p:nvSpPr>
            <p:cNvPr id="19" name="Freeform 19"/>
            <p:cNvSpPr/>
            <p:nvPr/>
          </p:nvSpPr>
          <p:spPr>
            <a:xfrm>
              <a:off x="0" y="0"/>
              <a:ext cx="1978560" cy="660400"/>
            </a:xfrm>
            <a:custGeom>
              <a:avLst/>
              <a:gdLst/>
              <a:ahLst/>
              <a:cxnLst/>
              <a:rect l="l" t="t" r="r" b="b"/>
              <a:pathLst>
                <a:path w="1978560" h="66040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grpFill/>
          </p:spPr>
          <p:txBody>
            <a:bodyPr/>
            <a:lstStyle/>
            <a:p>
              <a:endParaRPr lang="en-US"/>
            </a:p>
          </p:txBody>
        </p:sp>
      </p:grpSp>
      <p:sp>
        <p:nvSpPr>
          <p:cNvPr id="20" name="TextBox 20"/>
          <p:cNvSpPr txBox="1"/>
          <p:nvPr/>
        </p:nvSpPr>
        <p:spPr>
          <a:xfrm>
            <a:off x="9428316" y="8489501"/>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Name</a:t>
            </a:r>
          </a:p>
        </p:txBody>
      </p:sp>
      <p:sp>
        <p:nvSpPr>
          <p:cNvPr id="21" name="TextBox 21"/>
          <p:cNvSpPr txBox="1"/>
          <p:nvPr/>
        </p:nvSpPr>
        <p:spPr>
          <a:xfrm>
            <a:off x="9428316" y="8852404"/>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Activity</a:t>
            </a:r>
          </a:p>
        </p:txBody>
      </p:sp>
      <p:grpSp>
        <p:nvGrpSpPr>
          <p:cNvPr id="24" name="Group 24"/>
          <p:cNvGrpSpPr/>
          <p:nvPr/>
        </p:nvGrpSpPr>
        <p:grpSpPr>
          <a:xfrm>
            <a:off x="1083898" y="2375916"/>
            <a:ext cx="3349845" cy="3349831"/>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8202" r="-41609"/>
              </a:stretch>
            </a:blipFill>
          </p:spPr>
          <p:txBody>
            <a:bodyPr/>
            <a:lstStyle/>
            <a:p>
              <a:endParaRPr lang="en-US"/>
            </a:p>
          </p:txBody>
        </p:sp>
      </p:grpSp>
      <p:grpSp>
        <p:nvGrpSpPr>
          <p:cNvPr id="31" name="Group 31"/>
          <p:cNvGrpSpPr/>
          <p:nvPr/>
        </p:nvGrpSpPr>
        <p:grpSpPr>
          <a:xfrm>
            <a:off x="13926571" y="6251091"/>
            <a:ext cx="3485193" cy="1163281"/>
            <a:chOff x="0" y="0"/>
            <a:chExt cx="1978560" cy="660400"/>
          </a:xfrm>
        </p:grpSpPr>
        <p:sp>
          <p:nvSpPr>
            <p:cNvPr id="32" name="Freeform 32"/>
            <p:cNvSpPr/>
            <p:nvPr/>
          </p:nvSpPr>
          <p:spPr>
            <a:xfrm>
              <a:off x="0" y="0"/>
              <a:ext cx="1978560" cy="660400"/>
            </a:xfrm>
            <a:custGeom>
              <a:avLst/>
              <a:gdLst/>
              <a:ahLst/>
              <a:cxnLst/>
              <a:rect l="l" t="t" r="r" b="b"/>
              <a:pathLst>
                <a:path w="1978560" h="66040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D1E84C"/>
            </a:solidFill>
          </p:spPr>
          <p:txBody>
            <a:bodyPr/>
            <a:lstStyle/>
            <a:p>
              <a:endParaRPr lang="en-US"/>
            </a:p>
          </p:txBody>
        </p:sp>
      </p:grpSp>
      <p:sp>
        <p:nvSpPr>
          <p:cNvPr id="33" name="TextBox 33"/>
          <p:cNvSpPr txBox="1"/>
          <p:nvPr/>
        </p:nvSpPr>
        <p:spPr>
          <a:xfrm>
            <a:off x="13926571" y="6431729"/>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Name</a:t>
            </a:r>
          </a:p>
        </p:txBody>
      </p:sp>
      <p:sp>
        <p:nvSpPr>
          <p:cNvPr id="34" name="TextBox 34"/>
          <p:cNvSpPr txBox="1"/>
          <p:nvPr/>
        </p:nvSpPr>
        <p:spPr>
          <a:xfrm>
            <a:off x="13926571" y="6794632"/>
            <a:ext cx="3485193"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Open Sans Light"/>
              </a:rPr>
              <a:t>Activity</a:t>
            </a:r>
          </a:p>
        </p:txBody>
      </p:sp>
      <p:sp>
        <p:nvSpPr>
          <p:cNvPr id="35" name="Freeform 35"/>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7"/>
            <a:stretch>
              <a:fillRect/>
            </a:stretch>
          </a:blipFill>
        </p:spPr>
        <p:txBody>
          <a:bodyPr/>
          <a:lstStyle/>
          <a:p>
            <a:endParaRPr lang="en-US"/>
          </a:p>
        </p:txBody>
      </p:sp>
      <p:sp>
        <p:nvSpPr>
          <p:cNvPr id="36" name="Freeform 36"/>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7866" y="-922634"/>
            <a:ext cx="12132269" cy="1213226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8E7ED">
                <a:alpha val="90980"/>
              </a:srgbClr>
            </a:solidFill>
          </p:spPr>
          <p:txBody>
            <a:bodyPr/>
            <a:lstStyle/>
            <a:p>
              <a:endParaRPr lang="en-US"/>
            </a:p>
          </p:txBody>
        </p:sp>
      </p:grpSp>
      <p:sp>
        <p:nvSpPr>
          <p:cNvPr id="4" name="Freeform 4"/>
          <p:cNvSpPr/>
          <p:nvPr/>
        </p:nvSpPr>
        <p:spPr>
          <a:xfrm>
            <a:off x="1822294" y="3892494"/>
            <a:ext cx="2511143" cy="2502011"/>
          </a:xfrm>
          <a:custGeom>
            <a:avLst/>
            <a:gdLst/>
            <a:ahLst/>
            <a:cxnLst/>
            <a:rect l="l" t="t" r="r" b="b"/>
            <a:pathLst>
              <a:path w="2511143" h="2502011">
                <a:moveTo>
                  <a:pt x="0" y="0"/>
                </a:moveTo>
                <a:lnTo>
                  <a:pt x="2511143" y="0"/>
                </a:lnTo>
                <a:lnTo>
                  <a:pt x="2511143" y="2502012"/>
                </a:lnTo>
                <a:lnTo>
                  <a:pt x="0" y="2502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954563" y="3892494"/>
            <a:ext cx="2511143" cy="2502011"/>
          </a:xfrm>
          <a:custGeom>
            <a:avLst/>
            <a:gdLst/>
            <a:ahLst/>
            <a:cxnLst/>
            <a:rect l="l" t="t" r="r" b="b"/>
            <a:pathLst>
              <a:path w="2511143" h="2502011">
                <a:moveTo>
                  <a:pt x="0" y="0"/>
                </a:moveTo>
                <a:lnTo>
                  <a:pt x="2511143" y="0"/>
                </a:lnTo>
                <a:lnTo>
                  <a:pt x="2511143" y="2502012"/>
                </a:lnTo>
                <a:lnTo>
                  <a:pt x="0" y="2502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flipV="1">
            <a:off x="7992365" y="3152292"/>
            <a:ext cx="892814" cy="608229"/>
          </a:xfrm>
          <a:custGeom>
            <a:avLst/>
            <a:gdLst/>
            <a:ahLst/>
            <a:cxnLst/>
            <a:rect l="l" t="t" r="r" b="b"/>
            <a:pathLst>
              <a:path w="892814" h="608229">
                <a:moveTo>
                  <a:pt x="892814" y="608230"/>
                </a:moveTo>
                <a:lnTo>
                  <a:pt x="0" y="608230"/>
                </a:lnTo>
                <a:lnTo>
                  <a:pt x="0" y="0"/>
                </a:lnTo>
                <a:lnTo>
                  <a:pt x="892814" y="0"/>
                </a:lnTo>
                <a:lnTo>
                  <a:pt x="892814" y="60823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4809706" y="1377961"/>
            <a:ext cx="8668588" cy="707443"/>
          </a:xfrm>
          <a:prstGeom prst="rect">
            <a:avLst/>
          </a:prstGeom>
        </p:spPr>
        <p:txBody>
          <a:bodyPr lIns="0" tIns="0" rIns="0" bIns="0" rtlCol="0" anchor="t">
            <a:spAutoFit/>
          </a:bodyPr>
          <a:lstStyle/>
          <a:p>
            <a:pPr algn="ctr">
              <a:lnSpc>
                <a:spcPts val="5673"/>
              </a:lnSpc>
            </a:pPr>
            <a:r>
              <a:rPr lang="en-US" sz="4432">
                <a:solidFill>
                  <a:srgbClr val="000000"/>
                </a:solidFill>
                <a:latin typeface="Open Sans Light"/>
              </a:rPr>
              <a:t>Our participants say:</a:t>
            </a:r>
          </a:p>
        </p:txBody>
      </p:sp>
      <p:sp>
        <p:nvSpPr>
          <p:cNvPr id="12" name="TextBox 12"/>
          <p:cNvSpPr txBox="1"/>
          <p:nvPr/>
        </p:nvSpPr>
        <p:spPr>
          <a:xfrm>
            <a:off x="5539383" y="4218854"/>
            <a:ext cx="7209234" cy="3565226"/>
          </a:xfrm>
          <a:prstGeom prst="rect">
            <a:avLst/>
          </a:prstGeom>
        </p:spPr>
        <p:txBody>
          <a:bodyPr lIns="0" tIns="0" rIns="0" bIns="0" rtlCol="0" anchor="t">
            <a:spAutoFit/>
          </a:bodyPr>
          <a:lstStyle/>
          <a:p>
            <a:pPr algn="ctr">
              <a:lnSpc>
                <a:spcPts val="5637"/>
              </a:lnSpc>
            </a:pPr>
            <a:r>
              <a:rPr lang="en-US" sz="4404">
                <a:solidFill>
                  <a:srgbClr val="000000"/>
                </a:solidFill>
                <a:latin typeface="Nunito Sans Heavy"/>
              </a:rPr>
              <a:t>Exercising the body with movements that can maintain body stability and body health is important.</a:t>
            </a:r>
          </a:p>
        </p:txBody>
      </p:sp>
      <p:sp>
        <p:nvSpPr>
          <p:cNvPr id="13" name="Freeform 13"/>
          <p:cNvSpPr/>
          <p:nvPr/>
        </p:nvSpPr>
        <p:spPr>
          <a:xfrm>
            <a:off x="9402821" y="3152292"/>
            <a:ext cx="892814" cy="608229"/>
          </a:xfrm>
          <a:custGeom>
            <a:avLst/>
            <a:gdLst/>
            <a:ahLst/>
            <a:cxnLst/>
            <a:rect l="l" t="t" r="r" b="b"/>
            <a:pathLst>
              <a:path w="892814" h="608229">
                <a:moveTo>
                  <a:pt x="0" y="0"/>
                </a:moveTo>
                <a:lnTo>
                  <a:pt x="892814" y="0"/>
                </a:lnTo>
                <a:lnTo>
                  <a:pt x="892814" y="608230"/>
                </a:lnTo>
                <a:lnTo>
                  <a:pt x="0" y="608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5539383" y="8230758"/>
            <a:ext cx="7209234" cy="474345"/>
          </a:xfrm>
          <a:prstGeom prst="rect">
            <a:avLst/>
          </a:prstGeom>
        </p:spPr>
        <p:txBody>
          <a:bodyPr lIns="0" tIns="0" rIns="0" bIns="0" rtlCol="0" anchor="t">
            <a:spAutoFit/>
          </a:bodyPr>
          <a:lstStyle/>
          <a:p>
            <a:pPr algn="ctr">
              <a:lnSpc>
                <a:spcPts val="3839"/>
              </a:lnSpc>
            </a:pPr>
            <a:r>
              <a:rPr lang="en-US" sz="2999">
                <a:solidFill>
                  <a:srgbClr val="000000"/>
                </a:solidFill>
                <a:latin typeface="Open Sans Bold"/>
              </a:rPr>
              <a:t>BARTHOLOMEW HENDERSON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287000" cy="10287000"/>
            <a:chOff x="0" y="0"/>
            <a:chExt cx="6350000" cy="6350000"/>
          </a:xfrm>
        </p:grpSpPr>
        <p:sp>
          <p:nvSpPr>
            <p:cNvPr id="3" name="Freeform 3"/>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3"/>
              <a:stretch>
                <a:fillRect l="-25009" r="-24803"/>
              </a:stretch>
            </a:blipFill>
          </p:spPr>
          <p:txBody>
            <a:bodyPr/>
            <a:lstStyle/>
            <a:p>
              <a:endParaRPr lang="en-US"/>
            </a:p>
          </p:txBody>
        </p:sp>
      </p:grpSp>
      <p:grpSp>
        <p:nvGrpSpPr>
          <p:cNvPr id="4" name="Group 4"/>
          <p:cNvGrpSpPr/>
          <p:nvPr/>
        </p:nvGrpSpPr>
        <p:grpSpPr>
          <a:xfrm>
            <a:off x="6951491" y="6797000"/>
            <a:ext cx="10307809" cy="1761796"/>
            <a:chOff x="0" y="0"/>
            <a:chExt cx="4153716" cy="709947"/>
          </a:xfrm>
        </p:grpSpPr>
        <p:sp>
          <p:nvSpPr>
            <p:cNvPr id="5" name="Freeform 5"/>
            <p:cNvSpPr/>
            <p:nvPr/>
          </p:nvSpPr>
          <p:spPr>
            <a:xfrm>
              <a:off x="0" y="0"/>
              <a:ext cx="4153717" cy="709947"/>
            </a:xfrm>
            <a:custGeom>
              <a:avLst/>
              <a:gdLst/>
              <a:ahLst/>
              <a:cxnLst/>
              <a:rect l="l" t="t" r="r" b="b"/>
              <a:pathLst>
                <a:path w="4153717" h="709947">
                  <a:moveTo>
                    <a:pt x="4029256" y="709947"/>
                  </a:moveTo>
                  <a:lnTo>
                    <a:pt x="124460" y="709947"/>
                  </a:lnTo>
                  <a:cubicBezTo>
                    <a:pt x="55880" y="709947"/>
                    <a:pt x="0" y="654067"/>
                    <a:pt x="0" y="585487"/>
                  </a:cubicBezTo>
                  <a:lnTo>
                    <a:pt x="0" y="124460"/>
                  </a:lnTo>
                  <a:cubicBezTo>
                    <a:pt x="0" y="55880"/>
                    <a:pt x="55880" y="0"/>
                    <a:pt x="124460" y="0"/>
                  </a:cubicBezTo>
                  <a:lnTo>
                    <a:pt x="4029256" y="0"/>
                  </a:lnTo>
                  <a:cubicBezTo>
                    <a:pt x="4097836" y="0"/>
                    <a:pt x="4153717" y="55880"/>
                    <a:pt x="4153717" y="124460"/>
                  </a:cubicBezTo>
                  <a:lnTo>
                    <a:pt x="4153717" y="585487"/>
                  </a:lnTo>
                  <a:cubicBezTo>
                    <a:pt x="4153717" y="654067"/>
                    <a:pt x="4097836" y="709947"/>
                    <a:pt x="4029256" y="709947"/>
                  </a:cubicBezTo>
                  <a:close/>
                </a:path>
              </a:pathLst>
            </a:custGeom>
            <a:solidFill>
              <a:srgbClr val="74BEC7"/>
            </a:solidFill>
          </p:spPr>
          <p:txBody>
            <a:bodyPr/>
            <a:lstStyle/>
            <a:p>
              <a:endParaRPr lang="en-US"/>
            </a:p>
          </p:txBody>
        </p:sp>
      </p:grpSp>
      <p:sp>
        <p:nvSpPr>
          <p:cNvPr id="6" name="TextBox 6"/>
          <p:cNvSpPr txBox="1"/>
          <p:nvPr/>
        </p:nvSpPr>
        <p:spPr>
          <a:xfrm>
            <a:off x="10942326" y="2244729"/>
            <a:ext cx="6878949" cy="971420"/>
          </a:xfrm>
          <a:prstGeom prst="rect">
            <a:avLst/>
          </a:prstGeom>
        </p:spPr>
        <p:txBody>
          <a:bodyPr lIns="0" tIns="0" rIns="0" bIns="0" rtlCol="0" anchor="t">
            <a:spAutoFit/>
          </a:bodyPr>
          <a:lstStyle/>
          <a:p>
            <a:pPr>
              <a:lnSpc>
                <a:spcPts val="7680"/>
              </a:lnSpc>
            </a:pPr>
            <a:r>
              <a:rPr lang="en-US" sz="6000" dirty="0">
                <a:latin typeface="Nunito Sans Heavy"/>
              </a:rPr>
              <a:t>Our Contact</a:t>
            </a:r>
          </a:p>
        </p:txBody>
      </p:sp>
      <p:sp>
        <p:nvSpPr>
          <p:cNvPr id="7" name="Freeform 7"/>
          <p:cNvSpPr/>
          <p:nvPr/>
        </p:nvSpPr>
        <p:spPr>
          <a:xfrm>
            <a:off x="7627631" y="7264459"/>
            <a:ext cx="826878" cy="826878"/>
          </a:xfrm>
          <a:custGeom>
            <a:avLst/>
            <a:gdLst/>
            <a:ahLst/>
            <a:cxnLst/>
            <a:rect l="l" t="t" r="r" b="b"/>
            <a:pathLst>
              <a:path w="826878" h="826878">
                <a:moveTo>
                  <a:pt x="0" y="0"/>
                </a:moveTo>
                <a:lnTo>
                  <a:pt x="826878" y="0"/>
                </a:lnTo>
                <a:lnTo>
                  <a:pt x="826878" y="826878"/>
                </a:lnTo>
                <a:lnTo>
                  <a:pt x="0" y="826878"/>
                </a:lnTo>
                <a:lnTo>
                  <a:pt x="0" y="0"/>
                </a:lnTo>
                <a:close/>
              </a:path>
            </a:pathLst>
          </a:custGeom>
          <a:blipFill>
            <a:blip r:embed="rId4">
              <a:biLevel thresh="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956526" y="3972172"/>
            <a:ext cx="469787" cy="469787"/>
          </a:xfrm>
          <a:custGeom>
            <a:avLst/>
            <a:gdLst/>
            <a:ahLst/>
            <a:cxnLst/>
            <a:rect l="l" t="t" r="r" b="b"/>
            <a:pathLst>
              <a:path w="469787" h="469787">
                <a:moveTo>
                  <a:pt x="0" y="0"/>
                </a:moveTo>
                <a:lnTo>
                  <a:pt x="469787" y="0"/>
                </a:lnTo>
                <a:lnTo>
                  <a:pt x="469787" y="469787"/>
                </a:lnTo>
                <a:lnTo>
                  <a:pt x="0" y="469787"/>
                </a:lnTo>
                <a:lnTo>
                  <a:pt x="0" y="0"/>
                </a:lnTo>
                <a:close/>
              </a:path>
            </a:pathLst>
          </a:custGeom>
          <a:blipFill>
            <a:blip r:embed="rId6">
              <a:biLevel thresh="75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0956526" y="4815770"/>
            <a:ext cx="455587" cy="456729"/>
          </a:xfrm>
          <a:custGeom>
            <a:avLst/>
            <a:gdLst/>
            <a:ahLst/>
            <a:cxnLst/>
            <a:rect l="l" t="t" r="r" b="b"/>
            <a:pathLst>
              <a:path w="455587" h="456729">
                <a:moveTo>
                  <a:pt x="0" y="0"/>
                </a:moveTo>
                <a:lnTo>
                  <a:pt x="455587" y="0"/>
                </a:lnTo>
                <a:lnTo>
                  <a:pt x="455587" y="456729"/>
                </a:lnTo>
                <a:lnTo>
                  <a:pt x="0" y="456729"/>
                </a:lnTo>
                <a:lnTo>
                  <a:pt x="0" y="0"/>
                </a:lnTo>
                <a:close/>
              </a:path>
            </a:pathLst>
          </a:custGeom>
          <a:blipFill>
            <a:blip r:embed="rId8">
              <a:biLevel thresh="75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0" name="Freeform 10"/>
          <p:cNvSpPr/>
          <p:nvPr/>
        </p:nvSpPr>
        <p:spPr>
          <a:xfrm>
            <a:off x="10942326" y="5646311"/>
            <a:ext cx="469787" cy="469787"/>
          </a:xfrm>
          <a:custGeom>
            <a:avLst/>
            <a:gdLst/>
            <a:ahLst/>
            <a:cxnLst/>
            <a:rect l="l" t="t" r="r" b="b"/>
            <a:pathLst>
              <a:path w="469787" h="469787">
                <a:moveTo>
                  <a:pt x="0" y="0"/>
                </a:moveTo>
                <a:lnTo>
                  <a:pt x="469787" y="0"/>
                </a:lnTo>
                <a:lnTo>
                  <a:pt x="469787" y="469787"/>
                </a:lnTo>
                <a:lnTo>
                  <a:pt x="0" y="469787"/>
                </a:lnTo>
                <a:lnTo>
                  <a:pt x="0" y="0"/>
                </a:lnTo>
                <a:close/>
              </a:path>
            </a:pathLst>
          </a:custGeom>
          <a:blipFill>
            <a:blip r:embed="rId10">
              <a:biLevel thresh="75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dirty="0"/>
          </a:p>
        </p:txBody>
      </p:sp>
      <p:sp>
        <p:nvSpPr>
          <p:cNvPr id="11" name="TextBox 11"/>
          <p:cNvSpPr txBox="1"/>
          <p:nvPr/>
        </p:nvSpPr>
        <p:spPr>
          <a:xfrm>
            <a:off x="9472111" y="7234303"/>
            <a:ext cx="7734656" cy="794807"/>
          </a:xfrm>
          <a:prstGeom prst="rect">
            <a:avLst/>
          </a:prstGeom>
        </p:spPr>
        <p:txBody>
          <a:bodyPr lIns="0" tIns="0" rIns="0" bIns="0" rtlCol="0" anchor="t">
            <a:spAutoFit/>
          </a:bodyPr>
          <a:lstStyle/>
          <a:p>
            <a:pPr>
              <a:lnSpc>
                <a:spcPts val="6591"/>
              </a:lnSpc>
              <a:spcBef>
                <a:spcPct val="0"/>
              </a:spcBef>
            </a:pPr>
            <a:r>
              <a:rPr lang="en-US" sz="4708">
                <a:solidFill>
                  <a:srgbClr val="000000"/>
                </a:solidFill>
                <a:latin typeface="Open Sans Light"/>
              </a:rPr>
              <a:t>Your phone here</a:t>
            </a:r>
          </a:p>
        </p:txBody>
      </p:sp>
      <p:sp>
        <p:nvSpPr>
          <p:cNvPr id="12" name="TextBox 12"/>
          <p:cNvSpPr txBox="1"/>
          <p:nvPr/>
        </p:nvSpPr>
        <p:spPr>
          <a:xfrm>
            <a:off x="12089909" y="4834957"/>
            <a:ext cx="5682947" cy="380256"/>
          </a:xfrm>
          <a:prstGeom prst="rect">
            <a:avLst/>
          </a:prstGeom>
        </p:spPr>
        <p:txBody>
          <a:bodyPr lIns="0" tIns="0" rIns="0" bIns="0" rtlCol="0" anchor="t">
            <a:spAutoFit/>
          </a:bodyPr>
          <a:lstStyle/>
          <a:p>
            <a:pPr>
              <a:lnSpc>
                <a:spcPts val="3191"/>
              </a:lnSpc>
              <a:spcBef>
                <a:spcPct val="0"/>
              </a:spcBef>
            </a:pPr>
            <a:r>
              <a:rPr lang="en-US" sz="2279">
                <a:latin typeface="Open Sans Bold"/>
              </a:rPr>
              <a:t>YOUR WEBSITE HERE</a:t>
            </a:r>
          </a:p>
        </p:txBody>
      </p:sp>
      <p:sp>
        <p:nvSpPr>
          <p:cNvPr id="13" name="TextBox 13"/>
          <p:cNvSpPr txBox="1"/>
          <p:nvPr/>
        </p:nvSpPr>
        <p:spPr>
          <a:xfrm>
            <a:off x="12089909" y="5672027"/>
            <a:ext cx="5682947" cy="380256"/>
          </a:xfrm>
          <a:prstGeom prst="rect">
            <a:avLst/>
          </a:prstGeom>
        </p:spPr>
        <p:txBody>
          <a:bodyPr lIns="0" tIns="0" rIns="0" bIns="0" rtlCol="0" anchor="t">
            <a:spAutoFit/>
          </a:bodyPr>
          <a:lstStyle/>
          <a:p>
            <a:pPr>
              <a:lnSpc>
                <a:spcPts val="3191"/>
              </a:lnSpc>
              <a:spcBef>
                <a:spcPct val="0"/>
              </a:spcBef>
            </a:pPr>
            <a:r>
              <a:rPr lang="en-US" sz="2279">
                <a:latin typeface="Open Sans Bold"/>
              </a:rPr>
              <a:t>YOUR ADDRESS HERE</a:t>
            </a:r>
          </a:p>
        </p:txBody>
      </p:sp>
      <p:sp>
        <p:nvSpPr>
          <p:cNvPr id="14" name="TextBox 14"/>
          <p:cNvSpPr txBox="1"/>
          <p:nvPr/>
        </p:nvSpPr>
        <p:spPr>
          <a:xfrm>
            <a:off x="12089909" y="3997887"/>
            <a:ext cx="5682947" cy="380256"/>
          </a:xfrm>
          <a:prstGeom prst="rect">
            <a:avLst/>
          </a:prstGeom>
        </p:spPr>
        <p:txBody>
          <a:bodyPr lIns="0" tIns="0" rIns="0" bIns="0" rtlCol="0" anchor="t">
            <a:spAutoFit/>
          </a:bodyPr>
          <a:lstStyle/>
          <a:p>
            <a:pPr>
              <a:lnSpc>
                <a:spcPts val="3191"/>
              </a:lnSpc>
              <a:spcBef>
                <a:spcPct val="0"/>
              </a:spcBef>
            </a:pPr>
            <a:r>
              <a:rPr lang="en-US" sz="2279">
                <a:latin typeface="Open Sans Bold"/>
              </a:rPr>
              <a:t>YOUR EMAIL HERE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6706" y="1440141"/>
            <a:ext cx="19781409" cy="9385068"/>
            <a:chOff x="-936418" y="-271995"/>
            <a:chExt cx="6342253" cy="3009011"/>
          </a:xfrm>
        </p:grpSpPr>
        <p:sp>
          <p:nvSpPr>
            <p:cNvPr id="3" name="Freeform 3"/>
            <p:cNvSpPr/>
            <p:nvPr/>
          </p:nvSpPr>
          <p:spPr>
            <a:xfrm>
              <a:off x="-936418" y="-271995"/>
              <a:ext cx="6342253" cy="3009011"/>
            </a:xfrm>
            <a:custGeom>
              <a:avLst/>
              <a:gdLst/>
              <a:ahLst/>
              <a:cxnLst/>
              <a:rect l="l" t="t" r="r" b="b"/>
              <a:pathLst>
                <a:path w="6342253" h="3009011">
                  <a:moveTo>
                    <a:pt x="6342253" y="2047748"/>
                  </a:moveTo>
                  <a:lnTo>
                    <a:pt x="6342253" y="3009011"/>
                  </a:lnTo>
                  <a:lnTo>
                    <a:pt x="5380990" y="3009011"/>
                  </a:lnTo>
                  <a:lnTo>
                    <a:pt x="961263" y="3009011"/>
                  </a:lnTo>
                  <a:lnTo>
                    <a:pt x="0" y="3009011"/>
                  </a:lnTo>
                  <a:lnTo>
                    <a:pt x="0" y="2047748"/>
                  </a:lnTo>
                  <a:cubicBezTo>
                    <a:pt x="54737" y="2047748"/>
                    <a:pt x="108331" y="2052574"/>
                    <a:pt x="160655" y="2061337"/>
                  </a:cubicBezTo>
                  <a:cubicBezTo>
                    <a:pt x="579120" y="863854"/>
                    <a:pt x="1768729" y="0"/>
                    <a:pt x="3171190" y="0"/>
                  </a:cubicBezTo>
                  <a:cubicBezTo>
                    <a:pt x="4573651" y="0"/>
                    <a:pt x="5763260" y="863854"/>
                    <a:pt x="6181725" y="2061337"/>
                  </a:cubicBezTo>
                  <a:cubicBezTo>
                    <a:pt x="6233922" y="2052574"/>
                    <a:pt x="6287516" y="2047748"/>
                    <a:pt x="6342253" y="2047748"/>
                  </a:cubicBezTo>
                  <a:close/>
                </a:path>
              </a:pathLst>
            </a:custGeom>
            <a:blipFill>
              <a:blip r:embed="rId3"/>
              <a:stretch>
                <a:fillRect l="-13191" t="-21944" b="-37008"/>
              </a:stretch>
            </a:blipFill>
          </p:spPr>
          <p:txBody>
            <a:bodyPr/>
            <a:lstStyle/>
            <a:p>
              <a:endParaRPr lang="en-US"/>
            </a:p>
          </p:txBody>
        </p:sp>
      </p:grpSp>
      <p:grpSp>
        <p:nvGrpSpPr>
          <p:cNvPr id="4" name="Group 4"/>
          <p:cNvGrpSpPr/>
          <p:nvPr/>
        </p:nvGrpSpPr>
        <p:grpSpPr>
          <a:xfrm>
            <a:off x="3217652" y="6764578"/>
            <a:ext cx="11852695" cy="4426924"/>
            <a:chOff x="0" y="0"/>
            <a:chExt cx="3720743" cy="1389680"/>
          </a:xfrm>
        </p:grpSpPr>
        <p:sp>
          <p:nvSpPr>
            <p:cNvPr id="5" name="Freeform 5"/>
            <p:cNvSpPr/>
            <p:nvPr/>
          </p:nvSpPr>
          <p:spPr>
            <a:xfrm>
              <a:off x="0" y="0"/>
              <a:ext cx="3720743" cy="1389680"/>
            </a:xfrm>
            <a:custGeom>
              <a:avLst/>
              <a:gdLst/>
              <a:ahLst/>
              <a:cxnLst/>
              <a:rect l="l" t="t" r="r" b="b"/>
              <a:pathLst>
                <a:path w="3720743" h="1389680">
                  <a:moveTo>
                    <a:pt x="3596283" y="1389680"/>
                  </a:moveTo>
                  <a:lnTo>
                    <a:pt x="124460" y="1389680"/>
                  </a:lnTo>
                  <a:cubicBezTo>
                    <a:pt x="55880" y="1389680"/>
                    <a:pt x="0" y="1333800"/>
                    <a:pt x="0" y="1265219"/>
                  </a:cubicBezTo>
                  <a:lnTo>
                    <a:pt x="0" y="124460"/>
                  </a:lnTo>
                  <a:cubicBezTo>
                    <a:pt x="0" y="55880"/>
                    <a:pt x="55880" y="0"/>
                    <a:pt x="124460" y="0"/>
                  </a:cubicBezTo>
                  <a:lnTo>
                    <a:pt x="3596283" y="0"/>
                  </a:lnTo>
                  <a:cubicBezTo>
                    <a:pt x="3664863" y="0"/>
                    <a:pt x="3720743" y="55880"/>
                    <a:pt x="3720743" y="124460"/>
                  </a:cubicBezTo>
                  <a:lnTo>
                    <a:pt x="3720743" y="1265220"/>
                  </a:lnTo>
                  <a:cubicBezTo>
                    <a:pt x="3720743" y="1333800"/>
                    <a:pt x="3664863" y="1389680"/>
                    <a:pt x="3596283" y="1389680"/>
                  </a:cubicBezTo>
                  <a:close/>
                </a:path>
              </a:pathLst>
            </a:custGeom>
            <a:solidFill>
              <a:srgbClr val="59B24D">
                <a:alpha val="89804"/>
              </a:srgbClr>
            </a:solidFill>
          </p:spPr>
          <p:txBody>
            <a:bodyPr/>
            <a:lstStyle/>
            <a:p>
              <a:endParaRPr lang="en-US"/>
            </a:p>
          </p:txBody>
        </p:sp>
      </p:grpSp>
      <p:sp>
        <p:nvSpPr>
          <p:cNvPr id="6" name="TextBox 6"/>
          <p:cNvSpPr txBox="1"/>
          <p:nvPr/>
        </p:nvSpPr>
        <p:spPr>
          <a:xfrm>
            <a:off x="3217652" y="7479823"/>
            <a:ext cx="11852695" cy="2082209"/>
          </a:xfrm>
          <a:prstGeom prst="rect">
            <a:avLst/>
          </a:prstGeom>
        </p:spPr>
        <p:txBody>
          <a:bodyPr lIns="0" tIns="0" rIns="0" bIns="0" rtlCol="0" anchor="t">
            <a:spAutoFit/>
          </a:bodyPr>
          <a:lstStyle/>
          <a:p>
            <a:pPr algn="ctr">
              <a:lnSpc>
                <a:spcPts val="17007"/>
              </a:lnSpc>
              <a:spcBef>
                <a:spcPct val="0"/>
              </a:spcBef>
            </a:pPr>
            <a:r>
              <a:rPr lang="en-US" sz="12148">
                <a:solidFill>
                  <a:srgbClr val="1F2C34"/>
                </a:solidFill>
                <a:latin typeface="Nunito Sans Heavy"/>
              </a:rPr>
              <a:t>Thank You</a:t>
            </a:r>
          </a:p>
        </p:txBody>
      </p:sp>
      <p:sp>
        <p:nvSpPr>
          <p:cNvPr id="13" name="Freeform 13"/>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4"/>
            <a:stretch>
              <a:fillRect/>
            </a:stretch>
          </a:blipFill>
        </p:spPr>
        <p:txBody>
          <a:bodyPr/>
          <a:lstStyle/>
          <a:p>
            <a:endParaRPr lang="en-US"/>
          </a:p>
        </p:txBody>
      </p:sp>
      <p:sp>
        <p:nvSpPr>
          <p:cNvPr id="14" name="Freeform 14"/>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4" name="Freeform 14"/>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sp>
        <p:nvSpPr>
          <p:cNvPr id="9" name="TextBox 6">
            <a:extLst>
              <a:ext uri="{FF2B5EF4-FFF2-40B4-BE49-F238E27FC236}">
                <a16:creationId xmlns:a16="http://schemas.microsoft.com/office/drawing/2014/main" id="{00E93A77-A355-3A86-75FA-46F0492CA60B}"/>
              </a:ext>
            </a:extLst>
          </p:cNvPr>
          <p:cNvSpPr txBox="1"/>
          <p:nvPr/>
        </p:nvSpPr>
        <p:spPr>
          <a:xfrm>
            <a:off x="6853672" y="-190500"/>
            <a:ext cx="8311674" cy="1973617"/>
          </a:xfrm>
          <a:prstGeom prst="rect">
            <a:avLst/>
          </a:prstGeom>
        </p:spPr>
        <p:txBody>
          <a:bodyPr wrap="square" lIns="0" tIns="0" rIns="0" bIns="0" rtlCol="0" anchor="t">
            <a:spAutoFit/>
          </a:bodyPr>
          <a:lstStyle/>
          <a:p>
            <a:pPr algn="ctr">
              <a:lnSpc>
                <a:spcPts val="17007"/>
              </a:lnSpc>
              <a:spcBef>
                <a:spcPct val="0"/>
              </a:spcBef>
            </a:pPr>
            <a:r>
              <a:rPr lang="en-US" sz="8800" dirty="0">
                <a:solidFill>
                  <a:srgbClr val="005828"/>
                </a:solidFill>
                <a:latin typeface="Nunito Sans Heavy"/>
              </a:rPr>
              <a:t>REFERENCES</a:t>
            </a:r>
          </a:p>
        </p:txBody>
      </p:sp>
      <p:sp>
        <p:nvSpPr>
          <p:cNvPr id="15" name="Title 1">
            <a:extLst>
              <a:ext uri="{FF2B5EF4-FFF2-40B4-BE49-F238E27FC236}">
                <a16:creationId xmlns:a16="http://schemas.microsoft.com/office/drawing/2014/main" id="{7E388EFF-C24F-F73E-5B53-9E062F5F7178}"/>
              </a:ext>
            </a:extLst>
          </p:cNvPr>
          <p:cNvSpPr txBox="1">
            <a:spLocks/>
          </p:cNvSpPr>
          <p:nvPr/>
        </p:nvSpPr>
        <p:spPr>
          <a:xfrm>
            <a:off x="2254441" y="1924268"/>
            <a:ext cx="14509560" cy="7947349"/>
          </a:xfrm>
          <a:prstGeom prst="rect">
            <a:avLst/>
          </a:prstGeom>
          <a:solidFill>
            <a:schemeClr val="bg1"/>
          </a:solidFill>
          <a:ln w="76200">
            <a:solidFill>
              <a:srgbClr val="005828"/>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endParaRPr lang="en-US" sz="7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23">
            <a:extLst>
              <a:ext uri="{FF2B5EF4-FFF2-40B4-BE49-F238E27FC236}">
                <a16:creationId xmlns:a16="http://schemas.microsoft.com/office/drawing/2014/main" id="{02C522D0-6E93-1EC7-3045-FD4DBC01554F}"/>
              </a:ext>
            </a:extLst>
          </p:cNvPr>
          <p:cNvSpPr txBox="1"/>
          <p:nvPr/>
        </p:nvSpPr>
        <p:spPr>
          <a:xfrm>
            <a:off x="3190552" y="4903295"/>
            <a:ext cx="13197988" cy="5582234"/>
          </a:xfrm>
          <a:prstGeom prst="rect">
            <a:avLst/>
          </a:prstGeom>
        </p:spPr>
        <p:txBody>
          <a:bodyPr wrap="square" lIns="0" tIns="0" rIns="0" bIns="0" numCol="3" rtlCol="0" anchor="t">
            <a:spAutoFit/>
          </a:bodyPr>
          <a:lstStyle/>
          <a:p>
            <a:pPr marL="457377" lvl="1" indent="-228688">
              <a:lnSpc>
                <a:spcPts val="2965"/>
              </a:lnSpc>
              <a:spcAft>
                <a:spcPts val="600"/>
              </a:spcAft>
              <a:buFont typeface="Arial"/>
              <a:buChar char="•"/>
            </a:pPr>
            <a:r>
              <a:rPr lang="en-US" sz="2400" dirty="0">
                <a:latin typeface="Open Sans Bold"/>
                <a:hlinkClick r:id="rId5">
                  <a:extLst>
                    <a:ext uri="{A12FA001-AC4F-418D-AE19-62706E023703}">
                      <ahyp:hlinkClr xmlns:ahyp="http://schemas.microsoft.com/office/drawing/2018/hyperlinkcolor" val="tx"/>
                    </a:ext>
                  </a:extLst>
                </a:hlinkClick>
              </a:rPr>
              <a:t>SAMHSA</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6">
                  <a:extLst>
                    <a:ext uri="{A12FA001-AC4F-418D-AE19-62706E023703}">
                      <ahyp:hlinkClr xmlns:ahyp="http://schemas.microsoft.com/office/drawing/2018/hyperlinkcolor" val="tx"/>
                    </a:ext>
                  </a:extLst>
                </a:hlinkClick>
              </a:rPr>
              <a:t>Anderson &amp; </a:t>
            </a:r>
            <a:r>
              <a:rPr lang="en-US" sz="2400" dirty="0" err="1">
                <a:latin typeface="Open Sans Bold"/>
                <a:hlinkClick r:id="rId6">
                  <a:extLst>
                    <a:ext uri="{A12FA001-AC4F-418D-AE19-62706E023703}">
                      <ahyp:hlinkClr xmlns:ahyp="http://schemas.microsoft.com/office/drawing/2018/hyperlinkcolor" val="tx"/>
                    </a:ext>
                  </a:extLst>
                </a:hlinkClick>
              </a:rPr>
              <a:t>Durstine</a:t>
            </a:r>
            <a:r>
              <a:rPr lang="en-US" sz="2400" dirty="0">
                <a:latin typeface="Open Sans Bold"/>
                <a:hlinkClick r:id="rId6">
                  <a:extLst>
                    <a:ext uri="{A12FA001-AC4F-418D-AE19-62706E023703}">
                      <ahyp:hlinkClr xmlns:ahyp="http://schemas.microsoft.com/office/drawing/2018/hyperlinkcolor" val="tx"/>
                    </a:ext>
                  </a:extLst>
                </a:hlinkClick>
              </a:rPr>
              <a:t>, 2019</a:t>
            </a:r>
            <a:endParaRPr lang="en-US" sz="2400" dirty="0">
              <a:latin typeface="Open Sans Bold"/>
            </a:endParaRPr>
          </a:p>
          <a:p>
            <a:pPr marL="457377" lvl="1" indent="-228688">
              <a:lnSpc>
                <a:spcPts val="2965"/>
              </a:lnSpc>
              <a:spcAft>
                <a:spcPts val="600"/>
              </a:spcAft>
              <a:buFont typeface="Arial"/>
              <a:buChar char="•"/>
            </a:pPr>
            <a:r>
              <a:rPr lang="en-US" sz="2400" dirty="0" err="1">
                <a:latin typeface="Open Sans Bold"/>
                <a:hlinkClick r:id="rId7">
                  <a:extLst>
                    <a:ext uri="{A12FA001-AC4F-418D-AE19-62706E023703}">
                      <ahyp:hlinkClr xmlns:ahyp="http://schemas.microsoft.com/office/drawing/2018/hyperlinkcolor" val="tx"/>
                    </a:ext>
                  </a:extLst>
                </a:hlinkClick>
              </a:rPr>
              <a:t>Guthold</a:t>
            </a:r>
            <a:r>
              <a:rPr lang="en-US" sz="2400" dirty="0">
                <a:latin typeface="Open Sans Bold"/>
                <a:hlinkClick r:id="rId7">
                  <a:extLst>
                    <a:ext uri="{A12FA001-AC4F-418D-AE19-62706E023703}">
                      <ahyp:hlinkClr xmlns:ahyp="http://schemas.microsoft.com/office/drawing/2018/hyperlinkcolor" val="tx"/>
                    </a:ext>
                  </a:extLst>
                </a:hlinkClick>
              </a:rPr>
              <a:t> et al. 2020</a:t>
            </a:r>
            <a:endParaRPr lang="en-US" sz="2400" dirty="0">
              <a:latin typeface="Open Sans Bold"/>
            </a:endParaRPr>
          </a:p>
          <a:p>
            <a:pPr marL="457377" lvl="1" indent="-228688">
              <a:lnSpc>
                <a:spcPts val="2965"/>
              </a:lnSpc>
              <a:spcAft>
                <a:spcPts val="600"/>
              </a:spcAft>
              <a:buFont typeface="Arial"/>
              <a:buChar char="•"/>
            </a:pPr>
            <a:r>
              <a:rPr lang="en-US" sz="2400" dirty="0" err="1">
                <a:latin typeface="Open Sans Bold"/>
                <a:hlinkClick r:id="rId8">
                  <a:extLst>
                    <a:ext uri="{A12FA001-AC4F-418D-AE19-62706E023703}">
                      <ahyp:hlinkClr xmlns:ahyp="http://schemas.microsoft.com/office/drawing/2018/hyperlinkcolor" val="tx"/>
                    </a:ext>
                  </a:extLst>
                </a:hlinkClick>
              </a:rPr>
              <a:t>Posadzki</a:t>
            </a:r>
            <a:r>
              <a:rPr lang="en-US" sz="2400" dirty="0">
                <a:latin typeface="Open Sans Bold"/>
                <a:hlinkClick r:id="rId8">
                  <a:extLst>
                    <a:ext uri="{A12FA001-AC4F-418D-AE19-62706E023703}">
                      <ahyp:hlinkClr xmlns:ahyp="http://schemas.microsoft.com/office/drawing/2018/hyperlinkcolor" val="tx"/>
                    </a:ext>
                  </a:extLst>
                </a:hlinkClick>
              </a:rPr>
              <a:t> et al. 2020</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9">
                  <a:extLst>
                    <a:ext uri="{A12FA001-AC4F-418D-AE19-62706E023703}">
                      <ahyp:hlinkClr xmlns:ahyp="http://schemas.microsoft.com/office/drawing/2018/hyperlinkcolor" val="tx"/>
                    </a:ext>
                  </a:extLst>
                </a:hlinkClick>
              </a:rPr>
              <a:t>Warburton, Darren E.R., Bredin, Shannon S.D. 2017</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0">
                  <a:extLst>
                    <a:ext uri="{A12FA001-AC4F-418D-AE19-62706E023703}">
                      <ahyp:hlinkClr xmlns:ahyp="http://schemas.microsoft.com/office/drawing/2018/hyperlinkcolor" val="tx"/>
                    </a:ext>
                  </a:extLst>
                </a:hlinkClick>
              </a:rPr>
              <a:t>Bruner et al. 2021</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1">
                  <a:extLst>
                    <a:ext uri="{A12FA001-AC4F-418D-AE19-62706E023703}">
                      <ahyp:hlinkClr xmlns:ahyp="http://schemas.microsoft.com/office/drawing/2018/hyperlinkcolor" val="tx"/>
                    </a:ext>
                  </a:extLst>
                </a:hlinkClick>
              </a:rPr>
              <a:t>Howie et al. 2020</a:t>
            </a:r>
            <a:endParaRPr lang="en-US" sz="2400" dirty="0">
              <a:latin typeface="Open Sans Bold"/>
            </a:endParaRPr>
          </a:p>
          <a:p>
            <a:pPr marL="457377" lvl="1" indent="-228688">
              <a:lnSpc>
                <a:spcPts val="2965"/>
              </a:lnSpc>
              <a:spcAft>
                <a:spcPts val="600"/>
              </a:spcAft>
              <a:buFont typeface="Arial"/>
              <a:buChar char="•"/>
            </a:pPr>
            <a:endParaRPr lang="en-US" sz="2400" dirty="0">
              <a:latin typeface="Open Sans Bold"/>
            </a:endParaRPr>
          </a:p>
          <a:p>
            <a:pPr marL="457377" lvl="1" indent="-228688">
              <a:lnSpc>
                <a:spcPts val="2965"/>
              </a:lnSpc>
              <a:spcAft>
                <a:spcPts val="600"/>
              </a:spcAft>
              <a:buFont typeface="Arial"/>
              <a:buChar char="•"/>
            </a:pP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2">
                  <a:extLst>
                    <a:ext uri="{A12FA001-AC4F-418D-AE19-62706E023703}">
                      <ahyp:hlinkClr xmlns:ahyp="http://schemas.microsoft.com/office/drawing/2018/hyperlinkcolor" val="tx"/>
                    </a:ext>
                  </a:extLst>
                </a:hlinkClick>
              </a:rPr>
              <a:t>Cronin &amp; Allen 2018</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3">
                  <a:extLst>
                    <a:ext uri="{A12FA001-AC4F-418D-AE19-62706E023703}">
                      <ahyp:hlinkClr xmlns:ahyp="http://schemas.microsoft.com/office/drawing/2018/hyperlinkcolor" val="tx"/>
                    </a:ext>
                  </a:extLst>
                </a:hlinkClick>
              </a:rPr>
              <a:t>Bustamante et al. 2022</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4">
                  <a:extLst>
                    <a:ext uri="{A12FA001-AC4F-418D-AE19-62706E023703}">
                      <ahyp:hlinkClr xmlns:ahyp="http://schemas.microsoft.com/office/drawing/2018/hyperlinkcolor" val="tx"/>
                    </a:ext>
                  </a:extLst>
                </a:hlinkClick>
              </a:rPr>
              <a:t>Danielsen et al. 2021</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5">
                  <a:extLst>
                    <a:ext uri="{A12FA001-AC4F-418D-AE19-62706E023703}">
                      <ahyp:hlinkClr xmlns:ahyp="http://schemas.microsoft.com/office/drawing/2018/hyperlinkcolor" val="tx"/>
                    </a:ext>
                  </a:extLst>
                </a:hlinkClick>
              </a:rPr>
              <a:t>Barragan 2021</a:t>
            </a:r>
            <a:endParaRPr lang="en-US" sz="2400" dirty="0">
              <a:latin typeface="Open Sans Bold"/>
            </a:endParaRPr>
          </a:p>
          <a:p>
            <a:pPr marL="457377" lvl="1" indent="-228688">
              <a:lnSpc>
                <a:spcPts val="2965"/>
              </a:lnSpc>
              <a:spcAft>
                <a:spcPts val="600"/>
              </a:spcAft>
              <a:buFont typeface="Arial"/>
              <a:buChar char="•"/>
            </a:pPr>
            <a:r>
              <a:rPr lang="en-US" sz="2400" dirty="0" err="1">
                <a:latin typeface="Open Sans Bold"/>
                <a:hlinkClick r:id="rId16">
                  <a:extLst>
                    <a:ext uri="{A12FA001-AC4F-418D-AE19-62706E023703}">
                      <ahyp:hlinkClr xmlns:ahyp="http://schemas.microsoft.com/office/drawing/2018/hyperlinkcolor" val="tx"/>
                    </a:ext>
                  </a:extLst>
                </a:hlinkClick>
              </a:rPr>
              <a:t>Heckel</a:t>
            </a:r>
            <a:r>
              <a:rPr lang="en-US" sz="2400" dirty="0">
                <a:latin typeface="Open Sans Bold"/>
                <a:hlinkClick r:id="rId16">
                  <a:extLst>
                    <a:ext uri="{A12FA001-AC4F-418D-AE19-62706E023703}">
                      <ahyp:hlinkClr xmlns:ahyp="http://schemas.microsoft.com/office/drawing/2018/hyperlinkcolor" val="tx"/>
                    </a:ext>
                  </a:extLst>
                </a:hlinkClick>
              </a:rPr>
              <a:t> et al. 2023</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7">
                  <a:extLst>
                    <a:ext uri="{A12FA001-AC4F-418D-AE19-62706E023703}">
                      <ahyp:hlinkClr xmlns:ahyp="http://schemas.microsoft.com/office/drawing/2018/hyperlinkcolor" val="tx"/>
                    </a:ext>
                  </a:extLst>
                </a:hlinkClick>
              </a:rPr>
              <a:t>Lackey et al. 2021</a:t>
            </a:r>
            <a:endParaRPr lang="en-US" sz="2400" dirty="0">
              <a:latin typeface="Open Sans Bold"/>
            </a:endParaRPr>
          </a:p>
          <a:p>
            <a:pPr marL="457377" lvl="1" indent="-228688">
              <a:lnSpc>
                <a:spcPts val="2965"/>
              </a:lnSpc>
              <a:spcAft>
                <a:spcPts val="600"/>
              </a:spcAft>
              <a:buFont typeface="Arial"/>
              <a:buChar char="•"/>
            </a:pPr>
            <a:r>
              <a:rPr lang="en-US" sz="2400" dirty="0" err="1">
                <a:latin typeface="Open Sans Bold"/>
                <a:hlinkClick r:id="rId18">
                  <a:extLst>
                    <a:ext uri="{A12FA001-AC4F-418D-AE19-62706E023703}">
                      <ahyp:hlinkClr xmlns:ahyp="http://schemas.microsoft.com/office/drawing/2018/hyperlinkcolor" val="tx"/>
                    </a:ext>
                  </a:extLst>
                </a:hlinkClick>
              </a:rPr>
              <a:t>Fagerholm</a:t>
            </a:r>
            <a:r>
              <a:rPr lang="en-US" sz="2400" dirty="0">
                <a:latin typeface="Open Sans Bold"/>
                <a:hlinkClick r:id="rId18">
                  <a:extLst>
                    <a:ext uri="{A12FA001-AC4F-418D-AE19-62706E023703}">
                      <ahyp:hlinkClr xmlns:ahyp="http://schemas.microsoft.com/office/drawing/2018/hyperlinkcolor" val="tx"/>
                    </a:ext>
                  </a:extLst>
                </a:hlinkClick>
              </a:rPr>
              <a:t> et al. 2021</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19">
                  <a:extLst>
                    <a:ext uri="{A12FA001-AC4F-418D-AE19-62706E023703}">
                      <ahyp:hlinkClr xmlns:ahyp="http://schemas.microsoft.com/office/drawing/2018/hyperlinkcolor" val="tx"/>
                    </a:ext>
                  </a:extLst>
                </a:hlinkClick>
              </a:rPr>
              <a:t>Jackson et al. 2021</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0">
                  <a:extLst>
                    <a:ext uri="{A12FA001-AC4F-418D-AE19-62706E023703}">
                      <ahyp:hlinkClr xmlns:ahyp="http://schemas.microsoft.com/office/drawing/2018/hyperlinkcolor" val="tx"/>
                    </a:ext>
                  </a:extLst>
                </a:hlinkClick>
              </a:rPr>
              <a:t>Mueller, Park, </a:t>
            </a:r>
            <a:r>
              <a:rPr lang="en-US" sz="2400" dirty="0" err="1">
                <a:latin typeface="Open Sans Bold"/>
                <a:hlinkClick r:id="rId20">
                  <a:extLst>
                    <a:ext uri="{A12FA001-AC4F-418D-AE19-62706E023703}">
                      <ahyp:hlinkClr xmlns:ahyp="http://schemas.microsoft.com/office/drawing/2018/hyperlinkcolor" val="tx"/>
                    </a:ext>
                  </a:extLst>
                </a:hlinkClick>
              </a:rPr>
              <a:t>Mowen</a:t>
            </a:r>
            <a:r>
              <a:rPr lang="en-US" sz="2400" dirty="0">
                <a:latin typeface="Open Sans Bold"/>
                <a:hlinkClick r:id="rId20">
                  <a:extLst>
                    <a:ext uri="{A12FA001-AC4F-418D-AE19-62706E023703}">
                      <ahyp:hlinkClr xmlns:ahyp="http://schemas.microsoft.com/office/drawing/2018/hyperlinkcolor" val="tx"/>
                    </a:ext>
                  </a:extLst>
                </a:hlinkClick>
              </a:rPr>
              <a:t> 2019</a:t>
            </a:r>
            <a:endParaRPr lang="en-US" sz="2400" dirty="0">
              <a:latin typeface="Open Sans Bold"/>
            </a:endParaRPr>
          </a:p>
          <a:p>
            <a:pPr marL="457377" lvl="1" indent="-228688">
              <a:lnSpc>
                <a:spcPts val="2965"/>
              </a:lnSpc>
              <a:spcAft>
                <a:spcPts val="600"/>
              </a:spcAft>
              <a:buFont typeface="Arial"/>
              <a:buChar char="•"/>
            </a:pPr>
            <a:endParaRPr lang="en-US" sz="2400" dirty="0">
              <a:latin typeface="Open Sans Bold"/>
            </a:endParaRPr>
          </a:p>
          <a:p>
            <a:pPr marL="457377" lvl="1" indent="-228688">
              <a:lnSpc>
                <a:spcPts val="2965"/>
              </a:lnSpc>
              <a:spcAft>
                <a:spcPts val="600"/>
              </a:spcAft>
              <a:buFont typeface="Arial"/>
              <a:buChar char="•"/>
            </a:pP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1">
                  <a:extLst>
                    <a:ext uri="{A12FA001-AC4F-418D-AE19-62706E023703}">
                      <ahyp:hlinkClr xmlns:ahyp="http://schemas.microsoft.com/office/drawing/2018/hyperlinkcolor" val="tx"/>
                    </a:ext>
                  </a:extLst>
                </a:hlinkClick>
              </a:rPr>
              <a:t>Sato et al. 2019</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2">
                  <a:extLst>
                    <a:ext uri="{A12FA001-AC4F-418D-AE19-62706E023703}">
                      <ahyp:hlinkClr xmlns:ahyp="http://schemas.microsoft.com/office/drawing/2018/hyperlinkcolor" val="tx"/>
                    </a:ext>
                  </a:extLst>
                </a:hlinkClick>
              </a:rPr>
              <a:t>Davies et al. 2019</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3">
                  <a:extLst>
                    <a:ext uri="{A12FA001-AC4F-418D-AE19-62706E023703}">
                      <ahyp:hlinkClr xmlns:ahyp="http://schemas.microsoft.com/office/drawing/2018/hyperlinkcolor" val="tx"/>
                    </a:ext>
                  </a:extLst>
                </a:hlinkClick>
              </a:rPr>
              <a:t>Keane et al. 2019</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4">
                  <a:extLst>
                    <a:ext uri="{A12FA001-AC4F-418D-AE19-62706E023703}">
                      <ahyp:hlinkClr xmlns:ahyp="http://schemas.microsoft.com/office/drawing/2018/hyperlinkcolor" val="tx"/>
                    </a:ext>
                  </a:extLst>
                </a:hlinkClick>
              </a:rPr>
              <a:t>King et al. 2014</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5">
                  <a:extLst>
                    <a:ext uri="{A12FA001-AC4F-418D-AE19-62706E023703}">
                      <ahyp:hlinkClr xmlns:ahyp="http://schemas.microsoft.com/office/drawing/2018/hyperlinkcolor" val="tx"/>
                    </a:ext>
                  </a:extLst>
                </a:hlinkClick>
              </a:rPr>
              <a:t>Davies et al. 2021</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6">
                  <a:extLst>
                    <a:ext uri="{A12FA001-AC4F-418D-AE19-62706E023703}">
                      <ahyp:hlinkClr xmlns:ahyp="http://schemas.microsoft.com/office/drawing/2018/hyperlinkcolor" val="tx"/>
                    </a:ext>
                  </a:extLst>
                </a:hlinkClick>
              </a:rPr>
              <a:t>nrpa.org/</a:t>
            </a:r>
            <a:r>
              <a:rPr lang="en-US" sz="2400" dirty="0" err="1">
                <a:latin typeface="Open Sans Bold"/>
                <a:hlinkClick r:id="rId26">
                  <a:extLst>
                    <a:ext uri="{A12FA001-AC4F-418D-AE19-62706E023703}">
                      <ahyp:hlinkClr xmlns:ahyp="http://schemas.microsoft.com/office/drawing/2018/hyperlinkcolor" val="tx"/>
                    </a:ext>
                  </a:extLst>
                </a:hlinkClick>
              </a:rPr>
              <a:t>ParkEconReport</a:t>
            </a:r>
            <a:r>
              <a:rPr lang="en-US" sz="2400" dirty="0">
                <a:latin typeface="Open Sans Bold"/>
                <a:hlinkClick r:id="rId26">
                  <a:extLst>
                    <a:ext uri="{A12FA001-AC4F-418D-AE19-62706E023703}">
                      <ahyp:hlinkClr xmlns:ahyp="http://schemas.microsoft.com/office/drawing/2018/hyperlinkcolor" val="tx"/>
                    </a:ext>
                  </a:extLst>
                </a:hlinkClick>
              </a:rPr>
              <a:t> </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7">
                  <a:extLst>
                    <a:ext uri="{A12FA001-AC4F-418D-AE19-62706E023703}">
                      <ahyp:hlinkClr xmlns:ahyp="http://schemas.microsoft.com/office/drawing/2018/hyperlinkcolor" val="tx"/>
                    </a:ext>
                  </a:extLst>
                </a:hlinkClick>
              </a:rPr>
              <a:t>frpa.org</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8">
                  <a:extLst>
                    <a:ext uri="{A12FA001-AC4F-418D-AE19-62706E023703}">
                      <ahyp:hlinkClr xmlns:ahyp="http://schemas.microsoft.com/office/drawing/2018/hyperlinkcolor" val="tx"/>
                    </a:ext>
                  </a:extLst>
                </a:hlinkClick>
              </a:rPr>
              <a:t>nrpa.org</a:t>
            </a:r>
            <a:endParaRPr lang="en-US" sz="2400" dirty="0">
              <a:latin typeface="Open Sans Bold"/>
            </a:endParaRPr>
          </a:p>
          <a:p>
            <a:pPr marL="457377" lvl="1" indent="-228688">
              <a:lnSpc>
                <a:spcPts val="2965"/>
              </a:lnSpc>
              <a:spcAft>
                <a:spcPts val="600"/>
              </a:spcAft>
              <a:buFont typeface="Arial"/>
              <a:buChar char="•"/>
            </a:pPr>
            <a:r>
              <a:rPr lang="en-US" sz="2400" dirty="0">
                <a:latin typeface="Open Sans Bold"/>
                <a:hlinkClick r:id="rId29">
                  <a:extLst>
                    <a:ext uri="{A12FA001-AC4F-418D-AE19-62706E023703}">
                      <ahyp:hlinkClr xmlns:ahyp="http://schemas.microsoft.com/office/drawing/2018/hyperlinkcolor" val="tx"/>
                    </a:ext>
                  </a:extLst>
                </a:hlinkClick>
              </a:rPr>
              <a:t>Community Snapshot Report</a:t>
            </a:r>
            <a:endParaRPr lang="en-US" sz="2400" dirty="0">
              <a:latin typeface="Open Sans Bold"/>
            </a:endParaRPr>
          </a:p>
        </p:txBody>
      </p:sp>
      <p:sp>
        <p:nvSpPr>
          <p:cNvPr id="17" name="TextBox 17">
            <a:extLst>
              <a:ext uri="{FF2B5EF4-FFF2-40B4-BE49-F238E27FC236}">
                <a16:creationId xmlns:a16="http://schemas.microsoft.com/office/drawing/2014/main" id="{599C3F64-8689-A018-1B60-59F00E81F822}"/>
              </a:ext>
            </a:extLst>
          </p:cNvPr>
          <p:cNvSpPr txBox="1"/>
          <p:nvPr/>
        </p:nvSpPr>
        <p:spPr>
          <a:xfrm>
            <a:off x="2896676" y="2147154"/>
            <a:ext cx="12880268" cy="2462213"/>
          </a:xfrm>
          <a:prstGeom prst="rect">
            <a:avLst/>
          </a:prstGeom>
        </p:spPr>
        <p:txBody>
          <a:bodyPr wrap="square" lIns="0" tIns="0" rIns="0" bIns="0" rtlCol="0" anchor="t">
            <a:spAutoFit/>
          </a:bodyPr>
          <a:lstStyle/>
          <a:p>
            <a:r>
              <a:rPr lang="en-US" sz="3200" dirty="0">
                <a:latin typeface="Canva Sans Bold"/>
              </a:rPr>
              <a:t>Below is an aggregation of references from this slide deck if you would like further information. Additionally, you can find more information and supporting references on the fact sheets available on the URPA Resources Webpage. These fact sheets correspond with the slides in the first half of this deck.</a:t>
            </a:r>
          </a:p>
        </p:txBody>
      </p:sp>
    </p:spTree>
    <p:extLst>
      <p:ext uri="{BB962C8B-B14F-4D97-AF65-F5344CB8AC3E}">
        <p14:creationId xmlns:p14="http://schemas.microsoft.com/office/powerpoint/2010/main" val="13189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828"/>
        </a:solidFill>
        <a:effectLst/>
      </p:bgPr>
    </p:bg>
    <p:spTree>
      <p:nvGrpSpPr>
        <p:cNvPr id="1" name=""/>
        <p:cNvGrpSpPr/>
        <p:nvPr/>
      </p:nvGrpSpPr>
      <p:grpSpPr>
        <a:xfrm>
          <a:off x="0" y="0"/>
          <a:ext cx="0" cy="0"/>
          <a:chOff x="0" y="0"/>
          <a:chExt cx="0" cy="0"/>
        </a:xfrm>
      </p:grpSpPr>
      <p:grpSp>
        <p:nvGrpSpPr>
          <p:cNvPr id="2" name="Group 2"/>
          <p:cNvGrpSpPr/>
          <p:nvPr/>
        </p:nvGrpSpPr>
        <p:grpSpPr>
          <a:xfrm>
            <a:off x="1734238" y="0"/>
            <a:ext cx="14819524" cy="7409762"/>
            <a:chOff x="0" y="0"/>
            <a:chExt cx="6662420" cy="3331210"/>
          </a:xfrm>
        </p:grpSpPr>
        <p:sp>
          <p:nvSpPr>
            <p:cNvPr id="3" name="Freeform 3"/>
            <p:cNvSpPr/>
            <p:nvPr/>
          </p:nvSpPr>
          <p:spPr>
            <a:xfrm>
              <a:off x="0" y="0"/>
              <a:ext cx="6662420" cy="3331210"/>
            </a:xfrm>
            <a:custGeom>
              <a:avLst/>
              <a:gdLst/>
              <a:ahLst/>
              <a:cxnLst/>
              <a:rect l="l" t="t" r="r" b="b"/>
              <a:pathLst>
                <a:path w="6662420" h="3331210">
                  <a:moveTo>
                    <a:pt x="3331210" y="0"/>
                  </a:moveTo>
                  <a:lnTo>
                    <a:pt x="6662420" y="0"/>
                  </a:lnTo>
                  <a:cubicBezTo>
                    <a:pt x="6662420" y="1840230"/>
                    <a:pt x="5171440" y="3331210"/>
                    <a:pt x="3331210" y="3331210"/>
                  </a:cubicBezTo>
                  <a:cubicBezTo>
                    <a:pt x="1490980" y="3331210"/>
                    <a:pt x="0" y="1840230"/>
                    <a:pt x="0" y="0"/>
                  </a:cubicBezTo>
                  <a:lnTo>
                    <a:pt x="3331210" y="0"/>
                  </a:lnTo>
                  <a:close/>
                </a:path>
              </a:pathLst>
            </a:custGeom>
            <a:blipFill>
              <a:blip r:embed="rId2"/>
              <a:stretch>
                <a:fillRect t="-32199" r="-9706" b="-13985"/>
              </a:stretch>
            </a:blipFill>
          </p:spPr>
          <p:txBody>
            <a:bodyPr/>
            <a:lstStyle/>
            <a:p>
              <a:endParaRPr lang="en-US"/>
            </a:p>
          </p:txBody>
        </p:sp>
      </p:grpSp>
      <p:grpSp>
        <p:nvGrpSpPr>
          <p:cNvPr id="4" name="Group 4"/>
          <p:cNvGrpSpPr/>
          <p:nvPr/>
        </p:nvGrpSpPr>
        <p:grpSpPr>
          <a:xfrm>
            <a:off x="2333733" y="4335667"/>
            <a:ext cx="13620533" cy="13620533"/>
            <a:chOff x="0" y="0"/>
            <a:chExt cx="6350000" cy="6350000"/>
          </a:xfrm>
          <a:solidFill>
            <a:schemeClr val="bg1"/>
          </a:solidFill>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endParaRPr lang="en-US"/>
            </a:p>
          </p:txBody>
        </p:sp>
      </p:grpSp>
      <p:sp>
        <p:nvSpPr>
          <p:cNvPr id="11" name="TextBox 11"/>
          <p:cNvSpPr txBox="1"/>
          <p:nvPr/>
        </p:nvSpPr>
        <p:spPr>
          <a:xfrm>
            <a:off x="4517835" y="5719203"/>
            <a:ext cx="9252330" cy="2518125"/>
          </a:xfrm>
          <a:prstGeom prst="rect">
            <a:avLst/>
          </a:prstGeom>
        </p:spPr>
        <p:txBody>
          <a:bodyPr lIns="0" tIns="0" rIns="0" bIns="0" rtlCol="0" anchor="t">
            <a:spAutoFit/>
          </a:bodyPr>
          <a:lstStyle/>
          <a:p>
            <a:pPr algn="ctr">
              <a:lnSpc>
                <a:spcPts val="9968"/>
              </a:lnSpc>
              <a:spcBef>
                <a:spcPct val="0"/>
              </a:spcBef>
            </a:pPr>
            <a:r>
              <a:rPr lang="en-US" sz="7120" dirty="0">
                <a:latin typeface="Nunito Sans Heavy"/>
              </a:rPr>
              <a:t>Health Benefits of Parks &amp; Recreation </a:t>
            </a:r>
          </a:p>
        </p:txBody>
      </p:sp>
      <p:sp>
        <p:nvSpPr>
          <p:cNvPr id="12" name="TextBox 12"/>
          <p:cNvSpPr txBox="1"/>
          <p:nvPr/>
        </p:nvSpPr>
        <p:spPr>
          <a:xfrm>
            <a:off x="7873895" y="8414139"/>
            <a:ext cx="2540209" cy="1654620"/>
          </a:xfrm>
          <a:prstGeom prst="rect">
            <a:avLst/>
          </a:prstGeom>
        </p:spPr>
        <p:txBody>
          <a:bodyPr lIns="0" tIns="0" rIns="0" bIns="0" rtlCol="0" anchor="t">
            <a:spAutoFit/>
          </a:bodyPr>
          <a:lstStyle/>
          <a:p>
            <a:pPr algn="ctr">
              <a:lnSpc>
                <a:spcPts val="4350"/>
              </a:lnSpc>
              <a:spcBef>
                <a:spcPct val="0"/>
              </a:spcBef>
            </a:pPr>
            <a:r>
              <a:rPr lang="en-US" sz="3107" dirty="0">
                <a:latin typeface="Open Sans Light"/>
              </a:rPr>
              <a:t>your department here</a:t>
            </a:r>
          </a:p>
        </p:txBody>
      </p:sp>
      <p:sp>
        <p:nvSpPr>
          <p:cNvPr id="14" name="AutoShape 14"/>
          <p:cNvSpPr/>
          <p:nvPr/>
        </p:nvSpPr>
        <p:spPr>
          <a:xfrm>
            <a:off x="5536793" y="8885534"/>
            <a:ext cx="825220" cy="0"/>
          </a:xfrm>
          <a:prstGeom prst="line">
            <a:avLst/>
          </a:prstGeom>
          <a:ln w="47625" cap="rnd">
            <a:solidFill>
              <a:srgbClr val="59B24D"/>
            </a:solidFill>
            <a:prstDash val="solid"/>
            <a:headEnd type="none" w="sm" len="sm"/>
            <a:tailEnd type="none" w="sm" len="sm"/>
          </a:ln>
        </p:spPr>
        <p:txBody>
          <a:bodyPr/>
          <a:lstStyle/>
          <a:p>
            <a:endParaRPr lang="en-US"/>
          </a:p>
        </p:txBody>
      </p:sp>
      <p:sp>
        <p:nvSpPr>
          <p:cNvPr id="15" name="AutoShape 15"/>
          <p:cNvSpPr/>
          <p:nvPr/>
        </p:nvSpPr>
        <p:spPr>
          <a:xfrm>
            <a:off x="11925986" y="8885534"/>
            <a:ext cx="825220" cy="0"/>
          </a:xfrm>
          <a:prstGeom prst="line">
            <a:avLst/>
          </a:prstGeom>
          <a:ln w="47625" cap="rnd">
            <a:solidFill>
              <a:srgbClr val="59B24D"/>
            </a:solidFill>
            <a:prstDash val="solid"/>
            <a:headEnd type="none" w="sm" len="sm"/>
            <a:tailEnd type="none" w="sm" len="sm"/>
          </a:ln>
        </p:spPr>
        <p:txBody>
          <a:bodyPr/>
          <a:lstStyle/>
          <a:p>
            <a:endParaRPr lang="en-US"/>
          </a:p>
        </p:txBody>
      </p:sp>
      <p:sp>
        <p:nvSpPr>
          <p:cNvPr id="16" name="AutoShape 16"/>
          <p:cNvSpPr/>
          <p:nvPr/>
        </p:nvSpPr>
        <p:spPr>
          <a:xfrm>
            <a:off x="5897880" y="5143500"/>
            <a:ext cx="6492240" cy="0"/>
          </a:xfrm>
          <a:prstGeom prst="line">
            <a:avLst/>
          </a:prstGeom>
          <a:ln w="38100" cap="flat">
            <a:solidFill>
              <a:srgbClr val="59B24D"/>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293" y="6613900"/>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97CE6E-2CB9-C5E2-E8F8-7AD1D3A8B7D5}"/>
              </a:ext>
            </a:extLst>
          </p:cNvPr>
          <p:cNvSpPr>
            <a:spLocks noGrp="1"/>
          </p:cNvSpPr>
          <p:nvPr>
            <p:ph type="title"/>
          </p:nvPr>
        </p:nvSpPr>
        <p:spPr>
          <a:xfrm>
            <a:off x="1447800" y="2781300"/>
            <a:ext cx="15768828" cy="5349240"/>
          </a:xfrm>
          <a:solidFill>
            <a:srgbClr val="005828"/>
          </a:solidFill>
        </p:spPr>
        <p:txBody>
          <a:bodyPr vert="horz" lIns="91440" tIns="45720" rIns="91440" bIns="45720" rtlCol="0" anchor="ctr">
            <a:normAutofit/>
          </a:bodyPr>
          <a:lstStyle/>
          <a:p>
            <a:pPr algn="ctr">
              <a:lnSpc>
                <a:spcPct val="90000"/>
              </a:lnSpc>
            </a:pPr>
            <a:r>
              <a:rPr lang="en-US" sz="7200" dirty="0">
                <a:solidFill>
                  <a:schemeClr val="bg1"/>
                </a:solidFill>
                <a:latin typeface="Nunito Sans Heavy" panose="020B0604020202020204" charset="0"/>
              </a:rPr>
              <a:t>The Health Benefits of Parks and Recreation</a:t>
            </a:r>
            <a:br>
              <a:rPr lang="en-US" sz="7200" dirty="0">
                <a:solidFill>
                  <a:schemeClr val="bg1"/>
                </a:solidFill>
                <a:latin typeface="Nunito Sans Heavy" panose="020B0604020202020204" charset="0"/>
              </a:rPr>
            </a:br>
            <a:br>
              <a:rPr lang="en-US" sz="7200" dirty="0">
                <a:solidFill>
                  <a:schemeClr val="bg1"/>
                </a:solidFill>
                <a:latin typeface="Nunito Sans Heavy" panose="020B0604020202020204" charset="0"/>
              </a:rPr>
            </a:br>
            <a:r>
              <a:rPr lang="en-US" sz="6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According to Research</a:t>
            </a:r>
            <a:endParaRPr lang="en-US" sz="7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6">
            <a:extLst>
              <a:ext uri="{FF2B5EF4-FFF2-40B4-BE49-F238E27FC236}">
                <a16:creationId xmlns:a16="http://schemas.microsoft.com/office/drawing/2014/main" id="{A8702384-589A-E937-11E0-7A44B94C0D93}"/>
              </a:ext>
            </a:extLst>
          </p:cNvPr>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2"/>
            <a:stretch>
              <a:fillRect/>
            </a:stretch>
          </a:blipFill>
        </p:spPr>
        <p:txBody>
          <a:bodyPr/>
          <a:lstStyle/>
          <a:p>
            <a:endParaRPr lang="en-US"/>
          </a:p>
        </p:txBody>
      </p:sp>
      <p:sp>
        <p:nvSpPr>
          <p:cNvPr id="16" name="Freeform 9">
            <a:extLst>
              <a:ext uri="{FF2B5EF4-FFF2-40B4-BE49-F238E27FC236}">
                <a16:creationId xmlns:a16="http://schemas.microsoft.com/office/drawing/2014/main" id="{8609CE99-BFAB-34CB-9D1A-7CAC14228611}"/>
              </a:ext>
            </a:extLst>
          </p:cNvPr>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6252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29700" y="1028700"/>
            <a:ext cx="9258300" cy="9258300"/>
            <a:chOff x="0" y="0"/>
            <a:chExt cx="6350000" cy="6350000"/>
          </a:xfrm>
        </p:grpSpPr>
        <p:sp>
          <p:nvSpPr>
            <p:cNvPr id="3" name="Freeform 3"/>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2"/>
              <a:stretch>
                <a:fillRect l="-22553" r="-27539"/>
              </a:stretch>
            </a:blipFill>
          </p:spPr>
          <p:txBody>
            <a:bodyPr/>
            <a:lstStyle/>
            <a:p>
              <a:endParaRPr lang="en-US"/>
            </a:p>
          </p:txBody>
        </p:sp>
      </p:grpSp>
      <p:sp>
        <p:nvSpPr>
          <p:cNvPr id="8" name="Freeform 8"/>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1" name="Freeform 11"/>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862147" y="1848784"/>
            <a:ext cx="8167553" cy="1846659"/>
          </a:xfrm>
          <a:prstGeom prst="rect">
            <a:avLst/>
          </a:prstGeom>
        </p:spPr>
        <p:txBody>
          <a:bodyPr lIns="0" tIns="0" rIns="0" bIns="0" rtlCol="0" anchor="t">
            <a:spAutoFit/>
          </a:bodyPr>
          <a:lstStyle/>
          <a:p>
            <a:r>
              <a:rPr lang="en-US" sz="6000" dirty="0">
                <a:latin typeface="Nunito Sans Heavy"/>
              </a:rPr>
              <a:t>What Is Health &amp; Why Does It Matter?</a:t>
            </a:r>
          </a:p>
        </p:txBody>
      </p:sp>
      <p:sp>
        <p:nvSpPr>
          <p:cNvPr id="13" name="TextBox 13"/>
          <p:cNvSpPr txBox="1"/>
          <p:nvPr/>
        </p:nvSpPr>
        <p:spPr>
          <a:xfrm>
            <a:off x="1043041" y="4464026"/>
            <a:ext cx="8167553" cy="1987724"/>
          </a:xfrm>
          <a:prstGeom prst="rect">
            <a:avLst/>
          </a:prstGeom>
        </p:spPr>
        <p:txBody>
          <a:bodyPr wrap="square" lIns="0" tIns="0" rIns="0" bIns="0" rtlCol="0" anchor="t">
            <a:spAutoFit/>
          </a:bodyPr>
          <a:lstStyle/>
          <a:p>
            <a:pPr>
              <a:lnSpc>
                <a:spcPts val="3059"/>
              </a:lnSpc>
              <a:spcBef>
                <a:spcPct val="0"/>
              </a:spcBef>
            </a:pPr>
            <a:r>
              <a:rPr lang="en-US" sz="2800" dirty="0">
                <a:latin typeface="Open Sans" panose="020B0606030504020204" pitchFamily="34" charset="0"/>
                <a:ea typeface="Open Sans" panose="020B0606030504020204" pitchFamily="34" charset="0"/>
                <a:cs typeface="Open Sans" panose="020B0606030504020204" pitchFamily="34" charset="0"/>
              </a:rPr>
              <a:t>Health is the </a:t>
            </a:r>
            <a:r>
              <a:rPr lang="en-US" sz="2800" b="1" dirty="0">
                <a:latin typeface="Open Sans" panose="020B0606030504020204" pitchFamily="34" charset="0"/>
                <a:ea typeface="Open Sans" panose="020B0606030504020204" pitchFamily="34" charset="0"/>
                <a:cs typeface="Open Sans" panose="020B0606030504020204" pitchFamily="34" charset="0"/>
              </a:rPr>
              <a:t>state of overall physical, mental, and social well-being </a:t>
            </a:r>
            <a:r>
              <a:rPr lang="en-US" sz="2800" dirty="0">
                <a:latin typeface="Open Sans" panose="020B0606030504020204" pitchFamily="34" charset="0"/>
                <a:ea typeface="Open Sans" panose="020B0606030504020204" pitchFamily="34" charset="0"/>
                <a:cs typeface="Open Sans" panose="020B0606030504020204" pitchFamily="34" charset="0"/>
              </a:rPr>
              <a:t>that enables individuals to actively participate in and enjoy recreational activities, maintain functional independence, and contribute positively to their community.</a:t>
            </a:r>
          </a:p>
        </p:txBody>
      </p:sp>
      <p:sp>
        <p:nvSpPr>
          <p:cNvPr id="14" name="TextBox 14"/>
          <p:cNvSpPr txBox="1"/>
          <p:nvPr/>
        </p:nvSpPr>
        <p:spPr>
          <a:xfrm>
            <a:off x="1066800" y="7141826"/>
            <a:ext cx="7620000" cy="1845955"/>
          </a:xfrm>
          <a:prstGeom prst="rect">
            <a:avLst/>
          </a:prstGeom>
        </p:spPr>
        <p:txBody>
          <a:bodyPr wrap="square" lIns="0" tIns="0" rIns="0" bIns="0" rtlCol="0" anchor="t">
            <a:spAutoFit/>
          </a:bodyPr>
          <a:lstStyle/>
          <a:p>
            <a:pPr>
              <a:lnSpc>
                <a:spcPts val="2935"/>
              </a:lnSpc>
              <a:spcBef>
                <a:spcPct val="0"/>
              </a:spcBef>
            </a:pPr>
            <a:r>
              <a:rPr lang="en-US" sz="2400" dirty="0">
                <a:latin typeface="Open Sans" panose="020B0606030504020204" pitchFamily="34" charset="0"/>
                <a:ea typeface="Open Sans" panose="020B0606030504020204" pitchFamily="34" charset="0"/>
                <a:cs typeface="Open Sans" panose="020B0606030504020204" pitchFamily="34" charset="0"/>
              </a:rPr>
              <a:t>Evidence suggests that </a:t>
            </a:r>
            <a:r>
              <a:rPr lang="en-US" sz="2400" b="1" dirty="0">
                <a:solidFill>
                  <a:srgbClr val="007033"/>
                </a:solidFill>
                <a:latin typeface="Open Sans" panose="020B0606030504020204" pitchFamily="34" charset="0"/>
                <a:ea typeface="Open Sans" panose="020B0606030504020204" pitchFamily="34" charset="0"/>
                <a:cs typeface="Open Sans" panose="020B0606030504020204" pitchFamily="34" charset="0"/>
              </a:rPr>
              <a:t>parks and recreation agencies provide meaningful opportunities for participants to advance their health and wellness </a:t>
            </a:r>
            <a:r>
              <a:rPr lang="en-US" sz="2400" dirty="0">
                <a:latin typeface="Open Sans" panose="020B0606030504020204" pitchFamily="34" charset="0"/>
                <a:ea typeface="Open Sans" panose="020B0606030504020204" pitchFamily="34" charset="0"/>
                <a:cs typeface="Open Sans" panose="020B0606030504020204" pitchFamily="34" charset="0"/>
              </a:rPr>
              <a:t>through provision of programs, maintenance of facilities, and stewardship of natural spaces.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04291" y="2204420"/>
            <a:ext cx="4818468" cy="2417328"/>
          </a:xfrm>
          <a:prstGeom prst="rect">
            <a:avLst/>
          </a:prstGeom>
        </p:spPr>
        <p:txBody>
          <a:bodyPr wrap="square" lIns="0" tIns="0" rIns="0" bIns="0" rtlCol="0" anchor="t">
            <a:spAutoFit/>
          </a:bodyPr>
          <a:lstStyle/>
          <a:p>
            <a:pPr>
              <a:lnSpc>
                <a:spcPts val="6198"/>
              </a:lnSpc>
            </a:pPr>
            <a:r>
              <a:rPr lang="en-US" sz="6000" dirty="0">
                <a:latin typeface="Nunito Sans Heavy"/>
              </a:rPr>
              <a:t>The Wellness Wheel</a:t>
            </a:r>
          </a:p>
        </p:txBody>
      </p:sp>
      <p:grpSp>
        <p:nvGrpSpPr>
          <p:cNvPr id="4" name="Group 3">
            <a:extLst>
              <a:ext uri="{FF2B5EF4-FFF2-40B4-BE49-F238E27FC236}">
                <a16:creationId xmlns:a16="http://schemas.microsoft.com/office/drawing/2014/main" id="{E5DCDC3C-60A9-F697-801D-93AEF653FDC0}"/>
              </a:ext>
            </a:extLst>
          </p:cNvPr>
          <p:cNvGrpSpPr/>
          <p:nvPr/>
        </p:nvGrpSpPr>
        <p:grpSpPr>
          <a:xfrm>
            <a:off x="5104247" y="730817"/>
            <a:ext cx="13107136" cy="8825365"/>
            <a:chOff x="5180864" y="826561"/>
            <a:chExt cx="13107136" cy="8825365"/>
          </a:xfrm>
        </p:grpSpPr>
        <p:sp>
          <p:nvSpPr>
            <p:cNvPr id="10" name="Freeform 10"/>
            <p:cNvSpPr/>
            <p:nvPr/>
          </p:nvSpPr>
          <p:spPr>
            <a:xfrm rot="6260578">
              <a:off x="7428310" y="1154831"/>
              <a:ext cx="8427491" cy="8566700"/>
            </a:xfrm>
            <a:custGeom>
              <a:avLst/>
              <a:gdLst/>
              <a:ahLst/>
              <a:cxnLst/>
              <a:rect l="l" t="t" r="r" b="b"/>
              <a:pathLst>
                <a:path w="8427491" h="8566700">
                  <a:moveTo>
                    <a:pt x="0" y="0"/>
                  </a:moveTo>
                  <a:lnTo>
                    <a:pt x="8427491" y="0"/>
                  </a:lnTo>
                  <a:lnTo>
                    <a:pt x="8427491" y="8566700"/>
                  </a:lnTo>
                  <a:lnTo>
                    <a:pt x="0" y="8566700"/>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DC6C79C1-083A-7E88-E854-D90E6C2DF3C4}"/>
                </a:ext>
              </a:extLst>
            </p:cNvPr>
            <p:cNvGrpSpPr/>
            <p:nvPr/>
          </p:nvGrpSpPr>
          <p:grpSpPr>
            <a:xfrm>
              <a:off x="5180864" y="826561"/>
              <a:ext cx="13107136" cy="8625825"/>
              <a:chOff x="5180864" y="826561"/>
              <a:chExt cx="13107136" cy="8625825"/>
            </a:xfrm>
          </p:grpSpPr>
          <p:grpSp>
            <p:nvGrpSpPr>
              <p:cNvPr id="11" name="Group 11"/>
              <p:cNvGrpSpPr/>
              <p:nvPr/>
            </p:nvGrpSpPr>
            <p:grpSpPr>
              <a:xfrm>
                <a:off x="5180864" y="2921346"/>
                <a:ext cx="3640238" cy="1881237"/>
                <a:chOff x="0" y="0"/>
                <a:chExt cx="688169" cy="355639"/>
              </a:xfrm>
            </p:grpSpPr>
            <p:sp>
              <p:nvSpPr>
                <p:cNvPr id="12" name="Freeform 12"/>
                <p:cNvSpPr/>
                <p:nvPr/>
              </p:nvSpPr>
              <p:spPr>
                <a:xfrm>
                  <a:off x="0" y="0"/>
                  <a:ext cx="688169" cy="355639"/>
                </a:xfrm>
                <a:custGeom>
                  <a:avLst/>
                  <a:gdLst/>
                  <a:ahLst/>
                  <a:cxnLst/>
                  <a:rect l="l" t="t" r="r" b="b"/>
                  <a:pathLst>
                    <a:path w="688169" h="355639">
                      <a:moveTo>
                        <a:pt x="151000" y="0"/>
                      </a:moveTo>
                      <a:lnTo>
                        <a:pt x="537169" y="0"/>
                      </a:lnTo>
                      <a:cubicBezTo>
                        <a:pt x="620564" y="0"/>
                        <a:pt x="688169" y="67605"/>
                        <a:pt x="688169" y="151000"/>
                      </a:cubicBezTo>
                      <a:lnTo>
                        <a:pt x="688169" y="204639"/>
                      </a:lnTo>
                      <a:cubicBezTo>
                        <a:pt x="688169" y="288034"/>
                        <a:pt x="620564" y="355639"/>
                        <a:pt x="537169" y="355639"/>
                      </a:cubicBezTo>
                      <a:lnTo>
                        <a:pt x="151000" y="355639"/>
                      </a:lnTo>
                      <a:cubicBezTo>
                        <a:pt x="67605" y="355639"/>
                        <a:pt x="0" y="288034"/>
                        <a:pt x="0" y="204639"/>
                      </a:cubicBezTo>
                      <a:lnTo>
                        <a:pt x="0" y="151000"/>
                      </a:lnTo>
                      <a:cubicBezTo>
                        <a:pt x="0" y="67605"/>
                        <a:pt x="67605" y="0"/>
                        <a:pt x="151000" y="0"/>
                      </a:cubicBezTo>
                      <a:close/>
                    </a:path>
                  </a:pathLst>
                </a:custGeom>
                <a:solidFill>
                  <a:srgbClr val="B3C9D1"/>
                </a:solidFill>
              </p:spPr>
              <p:txBody>
                <a:bodyPr/>
                <a:lstStyle/>
                <a:p>
                  <a:endParaRPr lang="en-US" b="1">
                    <a:solidFill>
                      <a:sysClr val="windowText" lastClr="000000"/>
                    </a:solidFill>
                  </a:endParaRPr>
                </a:p>
              </p:txBody>
            </p:sp>
            <p:sp>
              <p:nvSpPr>
                <p:cNvPr id="13" name="TextBox 13"/>
                <p:cNvSpPr txBox="1"/>
                <p:nvPr/>
              </p:nvSpPr>
              <p:spPr>
                <a:xfrm>
                  <a:off x="0" y="-47625"/>
                  <a:ext cx="688169" cy="403264"/>
                </a:xfrm>
                <a:prstGeom prst="rect">
                  <a:avLst/>
                </a:prstGeom>
              </p:spPr>
              <p:txBody>
                <a:bodyPr lIns="43185" tIns="43185" rIns="43185" bIns="43185" rtlCol="0" anchor="ctr"/>
                <a:lstStyle/>
                <a:p>
                  <a:pPr algn="ctr">
                    <a:lnSpc>
                      <a:spcPts val="3024"/>
                    </a:lnSpc>
                  </a:pPr>
                  <a:endParaRPr/>
                </a:p>
              </p:txBody>
            </p:sp>
          </p:grpSp>
          <p:grpSp>
            <p:nvGrpSpPr>
              <p:cNvPr id="14" name="Group 14"/>
              <p:cNvGrpSpPr/>
              <p:nvPr/>
            </p:nvGrpSpPr>
            <p:grpSpPr>
              <a:xfrm>
                <a:off x="5180864" y="5878269"/>
                <a:ext cx="3808633" cy="1700275"/>
                <a:chOff x="0" y="0"/>
                <a:chExt cx="779661" cy="348061"/>
              </a:xfrm>
            </p:grpSpPr>
            <p:sp>
              <p:nvSpPr>
                <p:cNvPr id="15" name="Freeform 15"/>
                <p:cNvSpPr/>
                <p:nvPr/>
              </p:nvSpPr>
              <p:spPr>
                <a:xfrm>
                  <a:off x="0" y="0"/>
                  <a:ext cx="779661" cy="348061"/>
                </a:xfrm>
                <a:custGeom>
                  <a:avLst/>
                  <a:gdLst/>
                  <a:ahLst/>
                  <a:cxnLst/>
                  <a:rect l="l" t="t" r="r" b="b"/>
                  <a:pathLst>
                    <a:path w="779661" h="348061">
                      <a:moveTo>
                        <a:pt x="132127" y="0"/>
                      </a:moveTo>
                      <a:lnTo>
                        <a:pt x="647533" y="0"/>
                      </a:lnTo>
                      <a:cubicBezTo>
                        <a:pt x="682576" y="0"/>
                        <a:pt x="716183" y="13921"/>
                        <a:pt x="740962" y="38699"/>
                      </a:cubicBezTo>
                      <a:cubicBezTo>
                        <a:pt x="765740" y="63478"/>
                        <a:pt x="779661" y="97085"/>
                        <a:pt x="779661" y="132127"/>
                      </a:cubicBezTo>
                      <a:lnTo>
                        <a:pt x="779661" y="215934"/>
                      </a:lnTo>
                      <a:cubicBezTo>
                        <a:pt x="779661" y="288906"/>
                        <a:pt x="720505" y="348061"/>
                        <a:pt x="647533" y="348061"/>
                      </a:cubicBezTo>
                      <a:lnTo>
                        <a:pt x="132127" y="348061"/>
                      </a:lnTo>
                      <a:cubicBezTo>
                        <a:pt x="97085" y="348061"/>
                        <a:pt x="63478" y="334141"/>
                        <a:pt x="38699" y="309362"/>
                      </a:cubicBezTo>
                      <a:cubicBezTo>
                        <a:pt x="13921" y="284584"/>
                        <a:pt x="0" y="250976"/>
                        <a:pt x="0" y="215934"/>
                      </a:cubicBezTo>
                      <a:lnTo>
                        <a:pt x="0" y="132127"/>
                      </a:lnTo>
                      <a:cubicBezTo>
                        <a:pt x="0" y="97085"/>
                        <a:pt x="13921" y="63478"/>
                        <a:pt x="38699" y="38699"/>
                      </a:cubicBezTo>
                      <a:cubicBezTo>
                        <a:pt x="63478" y="13921"/>
                        <a:pt x="97085" y="0"/>
                        <a:pt x="132127" y="0"/>
                      </a:cubicBezTo>
                      <a:close/>
                    </a:path>
                  </a:pathLst>
                </a:custGeom>
                <a:solidFill>
                  <a:srgbClr val="B3C9D1"/>
                </a:solidFill>
              </p:spPr>
              <p:txBody>
                <a:bodyPr/>
                <a:lstStyle/>
                <a:p>
                  <a:endParaRPr lang="en-US" b="1">
                    <a:solidFill>
                      <a:sysClr val="windowText" lastClr="000000"/>
                    </a:solidFill>
                  </a:endParaRPr>
                </a:p>
              </p:txBody>
            </p:sp>
            <p:sp>
              <p:nvSpPr>
                <p:cNvPr id="16" name="TextBox 16"/>
                <p:cNvSpPr txBox="1"/>
                <p:nvPr/>
              </p:nvSpPr>
              <p:spPr>
                <a:xfrm>
                  <a:off x="0" y="-47625"/>
                  <a:ext cx="779661" cy="395686"/>
                </a:xfrm>
                <a:prstGeom prst="rect">
                  <a:avLst/>
                </a:prstGeom>
              </p:spPr>
              <p:txBody>
                <a:bodyPr lIns="43185" tIns="43185" rIns="43185" bIns="43185" rtlCol="0" anchor="ctr"/>
                <a:lstStyle/>
                <a:p>
                  <a:pPr algn="ctr">
                    <a:lnSpc>
                      <a:spcPts val="3024"/>
                    </a:lnSpc>
                  </a:pPr>
                  <a:endParaRPr/>
                </a:p>
              </p:txBody>
            </p:sp>
          </p:grpSp>
          <p:grpSp>
            <p:nvGrpSpPr>
              <p:cNvPr id="17" name="Group 17"/>
              <p:cNvGrpSpPr/>
              <p:nvPr/>
            </p:nvGrpSpPr>
            <p:grpSpPr>
              <a:xfrm>
                <a:off x="6863191" y="7914895"/>
                <a:ext cx="4209671" cy="1497005"/>
                <a:chOff x="0" y="0"/>
                <a:chExt cx="812800" cy="289041"/>
              </a:xfrm>
            </p:grpSpPr>
            <p:sp>
              <p:nvSpPr>
                <p:cNvPr id="18" name="Freeform 18"/>
                <p:cNvSpPr/>
                <p:nvPr/>
              </p:nvSpPr>
              <p:spPr>
                <a:xfrm>
                  <a:off x="0" y="0"/>
                  <a:ext cx="812800" cy="289041"/>
                </a:xfrm>
                <a:custGeom>
                  <a:avLst/>
                  <a:gdLst/>
                  <a:ahLst/>
                  <a:cxnLst/>
                  <a:rect l="l" t="t" r="r" b="b"/>
                  <a:pathLst>
                    <a:path w="812800" h="289041">
                      <a:moveTo>
                        <a:pt x="126896" y="0"/>
                      </a:moveTo>
                      <a:lnTo>
                        <a:pt x="685904" y="0"/>
                      </a:lnTo>
                      <a:cubicBezTo>
                        <a:pt x="755987" y="0"/>
                        <a:pt x="812800" y="56813"/>
                        <a:pt x="812800" y="126896"/>
                      </a:cubicBezTo>
                      <a:lnTo>
                        <a:pt x="812800" y="162144"/>
                      </a:lnTo>
                      <a:cubicBezTo>
                        <a:pt x="812800" y="232227"/>
                        <a:pt x="755987" y="289041"/>
                        <a:pt x="685904" y="289041"/>
                      </a:cubicBezTo>
                      <a:lnTo>
                        <a:pt x="126896" y="289041"/>
                      </a:lnTo>
                      <a:cubicBezTo>
                        <a:pt x="93241" y="289041"/>
                        <a:pt x="60965" y="275671"/>
                        <a:pt x="37167" y="251874"/>
                      </a:cubicBezTo>
                      <a:cubicBezTo>
                        <a:pt x="13369" y="228076"/>
                        <a:pt x="0" y="195799"/>
                        <a:pt x="0" y="162144"/>
                      </a:cubicBezTo>
                      <a:lnTo>
                        <a:pt x="0" y="126896"/>
                      </a:lnTo>
                      <a:cubicBezTo>
                        <a:pt x="0" y="56813"/>
                        <a:pt x="56813" y="0"/>
                        <a:pt x="126896" y="0"/>
                      </a:cubicBezTo>
                      <a:close/>
                    </a:path>
                  </a:pathLst>
                </a:custGeom>
                <a:solidFill>
                  <a:srgbClr val="B3C9D1"/>
                </a:solidFill>
              </p:spPr>
              <p:txBody>
                <a:bodyPr/>
                <a:lstStyle/>
                <a:p>
                  <a:endParaRPr lang="en-US" b="1">
                    <a:solidFill>
                      <a:sysClr val="windowText" lastClr="000000"/>
                    </a:solidFill>
                  </a:endParaRPr>
                </a:p>
              </p:txBody>
            </p:sp>
            <p:sp>
              <p:nvSpPr>
                <p:cNvPr id="19" name="TextBox 19"/>
                <p:cNvSpPr txBox="1"/>
                <p:nvPr/>
              </p:nvSpPr>
              <p:spPr>
                <a:xfrm>
                  <a:off x="0" y="-47625"/>
                  <a:ext cx="812800" cy="336666"/>
                </a:xfrm>
                <a:prstGeom prst="rect">
                  <a:avLst/>
                </a:prstGeom>
              </p:spPr>
              <p:txBody>
                <a:bodyPr lIns="43185" tIns="43185" rIns="43185" bIns="43185" rtlCol="0" anchor="ctr"/>
                <a:lstStyle/>
                <a:p>
                  <a:pPr algn="ctr">
                    <a:lnSpc>
                      <a:spcPts val="3024"/>
                    </a:lnSpc>
                  </a:pPr>
                  <a:endParaRPr/>
                </a:p>
              </p:txBody>
            </p:sp>
          </p:grpSp>
          <p:grpSp>
            <p:nvGrpSpPr>
              <p:cNvPr id="20" name="Group 20"/>
              <p:cNvGrpSpPr/>
              <p:nvPr/>
            </p:nvGrpSpPr>
            <p:grpSpPr>
              <a:xfrm>
                <a:off x="12551612" y="7955381"/>
                <a:ext cx="3314741" cy="1497005"/>
                <a:chOff x="0" y="0"/>
                <a:chExt cx="640008" cy="289041"/>
              </a:xfrm>
            </p:grpSpPr>
            <p:sp>
              <p:nvSpPr>
                <p:cNvPr id="21" name="Freeform 21"/>
                <p:cNvSpPr/>
                <p:nvPr/>
              </p:nvSpPr>
              <p:spPr>
                <a:xfrm>
                  <a:off x="0" y="0"/>
                  <a:ext cx="640008" cy="289041"/>
                </a:xfrm>
                <a:custGeom>
                  <a:avLst/>
                  <a:gdLst/>
                  <a:ahLst/>
                  <a:cxnLst/>
                  <a:rect l="l" t="t" r="r" b="b"/>
                  <a:pathLst>
                    <a:path w="640008" h="289041">
                      <a:moveTo>
                        <a:pt x="144520" y="0"/>
                      </a:moveTo>
                      <a:lnTo>
                        <a:pt x="495487" y="0"/>
                      </a:lnTo>
                      <a:cubicBezTo>
                        <a:pt x="575304" y="0"/>
                        <a:pt x="640008" y="64704"/>
                        <a:pt x="640008" y="144520"/>
                      </a:cubicBezTo>
                      <a:lnTo>
                        <a:pt x="640008" y="144520"/>
                      </a:lnTo>
                      <a:cubicBezTo>
                        <a:pt x="640008" y="182849"/>
                        <a:pt x="624781" y="219609"/>
                        <a:pt x="597679" y="246712"/>
                      </a:cubicBezTo>
                      <a:cubicBezTo>
                        <a:pt x="570576" y="273814"/>
                        <a:pt x="533816" y="289041"/>
                        <a:pt x="495487" y="289041"/>
                      </a:cubicBezTo>
                      <a:lnTo>
                        <a:pt x="144520" y="289041"/>
                      </a:lnTo>
                      <a:cubicBezTo>
                        <a:pt x="106191" y="289041"/>
                        <a:pt x="69432" y="273814"/>
                        <a:pt x="42329" y="246712"/>
                      </a:cubicBezTo>
                      <a:cubicBezTo>
                        <a:pt x="15226" y="219609"/>
                        <a:pt x="0" y="182849"/>
                        <a:pt x="0" y="144520"/>
                      </a:cubicBezTo>
                      <a:lnTo>
                        <a:pt x="0" y="144520"/>
                      </a:lnTo>
                      <a:cubicBezTo>
                        <a:pt x="0" y="106191"/>
                        <a:pt x="15226" y="69432"/>
                        <a:pt x="42329" y="42329"/>
                      </a:cubicBezTo>
                      <a:cubicBezTo>
                        <a:pt x="69432" y="15226"/>
                        <a:pt x="106191" y="0"/>
                        <a:pt x="144520" y="0"/>
                      </a:cubicBezTo>
                      <a:close/>
                    </a:path>
                  </a:pathLst>
                </a:custGeom>
                <a:solidFill>
                  <a:srgbClr val="B3C9D1"/>
                </a:solidFill>
              </p:spPr>
              <p:txBody>
                <a:bodyPr/>
                <a:lstStyle/>
                <a:p>
                  <a:endParaRPr lang="en-US" b="1">
                    <a:solidFill>
                      <a:sysClr val="windowText" lastClr="000000"/>
                    </a:solidFill>
                  </a:endParaRPr>
                </a:p>
              </p:txBody>
            </p:sp>
            <p:sp>
              <p:nvSpPr>
                <p:cNvPr id="22" name="TextBox 22"/>
                <p:cNvSpPr txBox="1"/>
                <p:nvPr/>
              </p:nvSpPr>
              <p:spPr>
                <a:xfrm>
                  <a:off x="0" y="-47625"/>
                  <a:ext cx="640008" cy="336666"/>
                </a:xfrm>
                <a:prstGeom prst="rect">
                  <a:avLst/>
                </a:prstGeom>
              </p:spPr>
              <p:txBody>
                <a:bodyPr lIns="43185" tIns="43185" rIns="43185" bIns="43185" rtlCol="0" anchor="ctr"/>
                <a:lstStyle/>
                <a:p>
                  <a:pPr algn="ctr">
                    <a:lnSpc>
                      <a:spcPts val="3024"/>
                    </a:lnSpc>
                  </a:pPr>
                  <a:endParaRPr/>
                </a:p>
              </p:txBody>
            </p:sp>
          </p:grpSp>
          <p:grpSp>
            <p:nvGrpSpPr>
              <p:cNvPr id="23" name="Group 23"/>
              <p:cNvGrpSpPr/>
              <p:nvPr/>
            </p:nvGrpSpPr>
            <p:grpSpPr>
              <a:xfrm>
                <a:off x="14201798" y="5847122"/>
                <a:ext cx="3772066" cy="1873440"/>
                <a:chOff x="0" y="0"/>
                <a:chExt cx="772175" cy="383510"/>
              </a:xfrm>
            </p:grpSpPr>
            <p:sp>
              <p:nvSpPr>
                <p:cNvPr id="24" name="Freeform 24"/>
                <p:cNvSpPr/>
                <p:nvPr/>
              </p:nvSpPr>
              <p:spPr>
                <a:xfrm>
                  <a:off x="0" y="0"/>
                  <a:ext cx="772175" cy="383510"/>
                </a:xfrm>
                <a:custGeom>
                  <a:avLst/>
                  <a:gdLst/>
                  <a:ahLst/>
                  <a:cxnLst/>
                  <a:rect l="l" t="t" r="r" b="b"/>
                  <a:pathLst>
                    <a:path w="772175" h="383510">
                      <a:moveTo>
                        <a:pt x="133408" y="0"/>
                      </a:moveTo>
                      <a:lnTo>
                        <a:pt x="638767" y="0"/>
                      </a:lnTo>
                      <a:cubicBezTo>
                        <a:pt x="674149" y="0"/>
                        <a:pt x="708082" y="14055"/>
                        <a:pt x="733101" y="39074"/>
                      </a:cubicBezTo>
                      <a:cubicBezTo>
                        <a:pt x="758120" y="64093"/>
                        <a:pt x="772175" y="98026"/>
                        <a:pt x="772175" y="133408"/>
                      </a:cubicBezTo>
                      <a:lnTo>
                        <a:pt x="772175" y="250102"/>
                      </a:lnTo>
                      <a:cubicBezTo>
                        <a:pt x="772175" y="285484"/>
                        <a:pt x="758120" y="319417"/>
                        <a:pt x="733101" y="344435"/>
                      </a:cubicBezTo>
                      <a:cubicBezTo>
                        <a:pt x="708082" y="369454"/>
                        <a:pt x="674149" y="383510"/>
                        <a:pt x="638767" y="383510"/>
                      </a:cubicBezTo>
                      <a:lnTo>
                        <a:pt x="133408" y="383510"/>
                      </a:lnTo>
                      <a:cubicBezTo>
                        <a:pt x="98026" y="383510"/>
                        <a:pt x="64093" y="369454"/>
                        <a:pt x="39074" y="344435"/>
                      </a:cubicBezTo>
                      <a:cubicBezTo>
                        <a:pt x="14055" y="319417"/>
                        <a:pt x="0" y="285484"/>
                        <a:pt x="0" y="250102"/>
                      </a:cubicBezTo>
                      <a:lnTo>
                        <a:pt x="0" y="133408"/>
                      </a:lnTo>
                      <a:cubicBezTo>
                        <a:pt x="0" y="98026"/>
                        <a:pt x="14055" y="64093"/>
                        <a:pt x="39074" y="39074"/>
                      </a:cubicBezTo>
                      <a:cubicBezTo>
                        <a:pt x="64093" y="14055"/>
                        <a:pt x="98026" y="0"/>
                        <a:pt x="133408" y="0"/>
                      </a:cubicBezTo>
                      <a:close/>
                    </a:path>
                  </a:pathLst>
                </a:custGeom>
                <a:solidFill>
                  <a:srgbClr val="B3C9D1"/>
                </a:solidFill>
              </p:spPr>
              <p:txBody>
                <a:bodyPr/>
                <a:lstStyle/>
                <a:p>
                  <a:endParaRPr lang="en-US" b="1">
                    <a:solidFill>
                      <a:sysClr val="windowText" lastClr="000000"/>
                    </a:solidFill>
                  </a:endParaRPr>
                </a:p>
              </p:txBody>
            </p:sp>
            <p:sp>
              <p:nvSpPr>
                <p:cNvPr id="25" name="TextBox 25"/>
                <p:cNvSpPr txBox="1"/>
                <p:nvPr/>
              </p:nvSpPr>
              <p:spPr>
                <a:xfrm>
                  <a:off x="0" y="-47625"/>
                  <a:ext cx="772175" cy="431135"/>
                </a:xfrm>
                <a:prstGeom prst="rect">
                  <a:avLst/>
                </a:prstGeom>
              </p:spPr>
              <p:txBody>
                <a:bodyPr lIns="43185" tIns="43185" rIns="43185" bIns="43185" rtlCol="0" anchor="ctr"/>
                <a:lstStyle/>
                <a:p>
                  <a:pPr algn="ctr">
                    <a:lnSpc>
                      <a:spcPts val="3024"/>
                    </a:lnSpc>
                  </a:pPr>
                  <a:endParaRPr/>
                </a:p>
              </p:txBody>
            </p:sp>
          </p:grpSp>
          <p:grpSp>
            <p:nvGrpSpPr>
              <p:cNvPr id="26" name="Group 26"/>
              <p:cNvGrpSpPr/>
              <p:nvPr/>
            </p:nvGrpSpPr>
            <p:grpSpPr>
              <a:xfrm>
                <a:off x="14318552" y="2899182"/>
                <a:ext cx="3969448" cy="1903401"/>
                <a:chOff x="0" y="0"/>
                <a:chExt cx="767838" cy="368188"/>
              </a:xfrm>
            </p:grpSpPr>
            <p:sp>
              <p:nvSpPr>
                <p:cNvPr id="27" name="Freeform 27"/>
                <p:cNvSpPr/>
                <p:nvPr/>
              </p:nvSpPr>
              <p:spPr>
                <a:xfrm>
                  <a:off x="0" y="0"/>
                  <a:ext cx="767838" cy="368188"/>
                </a:xfrm>
                <a:custGeom>
                  <a:avLst/>
                  <a:gdLst/>
                  <a:ahLst/>
                  <a:cxnLst/>
                  <a:rect l="l" t="t" r="r" b="b"/>
                  <a:pathLst>
                    <a:path w="767838" h="368188">
                      <a:moveTo>
                        <a:pt x="134576" y="0"/>
                      </a:moveTo>
                      <a:lnTo>
                        <a:pt x="633262" y="0"/>
                      </a:lnTo>
                      <a:cubicBezTo>
                        <a:pt x="707586" y="0"/>
                        <a:pt x="767838" y="60252"/>
                        <a:pt x="767838" y="134576"/>
                      </a:cubicBezTo>
                      <a:lnTo>
                        <a:pt x="767838" y="233612"/>
                      </a:lnTo>
                      <a:cubicBezTo>
                        <a:pt x="767838" y="307936"/>
                        <a:pt x="707586" y="368188"/>
                        <a:pt x="633262" y="368188"/>
                      </a:cubicBezTo>
                      <a:lnTo>
                        <a:pt x="134576" y="368188"/>
                      </a:lnTo>
                      <a:cubicBezTo>
                        <a:pt x="60252" y="368188"/>
                        <a:pt x="0" y="307936"/>
                        <a:pt x="0" y="233612"/>
                      </a:cubicBezTo>
                      <a:lnTo>
                        <a:pt x="0" y="134576"/>
                      </a:lnTo>
                      <a:cubicBezTo>
                        <a:pt x="0" y="60252"/>
                        <a:pt x="60252" y="0"/>
                        <a:pt x="134576" y="0"/>
                      </a:cubicBezTo>
                      <a:close/>
                    </a:path>
                  </a:pathLst>
                </a:custGeom>
                <a:solidFill>
                  <a:srgbClr val="B3C9D1"/>
                </a:solidFill>
              </p:spPr>
              <p:txBody>
                <a:bodyPr/>
                <a:lstStyle/>
                <a:p>
                  <a:endParaRPr lang="en-US" b="1">
                    <a:solidFill>
                      <a:sysClr val="windowText" lastClr="000000"/>
                    </a:solidFill>
                  </a:endParaRPr>
                </a:p>
              </p:txBody>
            </p:sp>
            <p:sp>
              <p:nvSpPr>
                <p:cNvPr id="28" name="TextBox 28"/>
                <p:cNvSpPr txBox="1"/>
                <p:nvPr/>
              </p:nvSpPr>
              <p:spPr>
                <a:xfrm>
                  <a:off x="0" y="-47625"/>
                  <a:ext cx="767838" cy="415813"/>
                </a:xfrm>
                <a:prstGeom prst="rect">
                  <a:avLst/>
                </a:prstGeom>
              </p:spPr>
              <p:txBody>
                <a:bodyPr lIns="43185" tIns="43185" rIns="43185" bIns="43185" rtlCol="0" anchor="ctr"/>
                <a:lstStyle/>
                <a:p>
                  <a:pPr algn="ctr">
                    <a:lnSpc>
                      <a:spcPts val="3024"/>
                    </a:lnSpc>
                  </a:pPr>
                  <a:endParaRPr/>
                </a:p>
              </p:txBody>
            </p:sp>
          </p:grpSp>
          <p:grpSp>
            <p:nvGrpSpPr>
              <p:cNvPr id="29" name="Group 29"/>
              <p:cNvGrpSpPr/>
              <p:nvPr/>
            </p:nvGrpSpPr>
            <p:grpSpPr>
              <a:xfrm>
                <a:off x="7482240" y="826561"/>
                <a:ext cx="3098016" cy="1811384"/>
                <a:chOff x="0" y="0"/>
                <a:chExt cx="651288" cy="380802"/>
              </a:xfrm>
            </p:grpSpPr>
            <p:sp>
              <p:nvSpPr>
                <p:cNvPr id="30" name="Freeform 30"/>
                <p:cNvSpPr/>
                <p:nvPr/>
              </p:nvSpPr>
              <p:spPr>
                <a:xfrm>
                  <a:off x="0" y="0"/>
                  <a:ext cx="651288" cy="380802"/>
                </a:xfrm>
                <a:custGeom>
                  <a:avLst/>
                  <a:gdLst/>
                  <a:ahLst/>
                  <a:cxnLst/>
                  <a:rect l="l" t="t" r="r" b="b"/>
                  <a:pathLst>
                    <a:path w="651288" h="380802">
                      <a:moveTo>
                        <a:pt x="157437" y="0"/>
                      </a:moveTo>
                      <a:lnTo>
                        <a:pt x="493851" y="0"/>
                      </a:lnTo>
                      <a:cubicBezTo>
                        <a:pt x="535606" y="0"/>
                        <a:pt x="575650" y="16587"/>
                        <a:pt x="605175" y="46112"/>
                      </a:cubicBezTo>
                      <a:cubicBezTo>
                        <a:pt x="634701" y="75637"/>
                        <a:pt x="651288" y="115682"/>
                        <a:pt x="651288" y="157437"/>
                      </a:cubicBezTo>
                      <a:lnTo>
                        <a:pt x="651288" y="223366"/>
                      </a:lnTo>
                      <a:cubicBezTo>
                        <a:pt x="651288" y="265121"/>
                        <a:pt x="634701" y="305165"/>
                        <a:pt x="605175" y="334690"/>
                      </a:cubicBezTo>
                      <a:cubicBezTo>
                        <a:pt x="575650" y="364215"/>
                        <a:pt x="535606" y="380802"/>
                        <a:pt x="493851" y="380802"/>
                      </a:cubicBezTo>
                      <a:lnTo>
                        <a:pt x="157437" y="380802"/>
                      </a:lnTo>
                      <a:cubicBezTo>
                        <a:pt x="115682" y="380802"/>
                        <a:pt x="75637" y="364215"/>
                        <a:pt x="46112" y="334690"/>
                      </a:cubicBezTo>
                      <a:cubicBezTo>
                        <a:pt x="16587" y="305165"/>
                        <a:pt x="0" y="265121"/>
                        <a:pt x="0" y="223366"/>
                      </a:cubicBezTo>
                      <a:lnTo>
                        <a:pt x="0" y="157437"/>
                      </a:lnTo>
                      <a:cubicBezTo>
                        <a:pt x="0" y="115682"/>
                        <a:pt x="16587" y="75637"/>
                        <a:pt x="46112" y="46112"/>
                      </a:cubicBezTo>
                      <a:cubicBezTo>
                        <a:pt x="75637" y="16587"/>
                        <a:pt x="115682" y="0"/>
                        <a:pt x="157437" y="0"/>
                      </a:cubicBezTo>
                      <a:close/>
                    </a:path>
                  </a:pathLst>
                </a:custGeom>
                <a:solidFill>
                  <a:srgbClr val="B3C9D1"/>
                </a:solidFill>
              </p:spPr>
              <p:txBody>
                <a:bodyPr/>
                <a:lstStyle/>
                <a:p>
                  <a:endParaRPr lang="en-US" b="1" dirty="0">
                    <a:solidFill>
                      <a:sysClr val="windowText" lastClr="000000"/>
                    </a:solidFill>
                  </a:endParaRPr>
                </a:p>
              </p:txBody>
            </p:sp>
            <p:sp>
              <p:nvSpPr>
                <p:cNvPr id="31" name="TextBox 31"/>
                <p:cNvSpPr txBox="1"/>
                <p:nvPr/>
              </p:nvSpPr>
              <p:spPr>
                <a:xfrm>
                  <a:off x="0" y="-47625"/>
                  <a:ext cx="651288" cy="428427"/>
                </a:xfrm>
                <a:prstGeom prst="rect">
                  <a:avLst/>
                </a:prstGeom>
              </p:spPr>
              <p:txBody>
                <a:bodyPr lIns="43185" tIns="43185" rIns="43185" bIns="43185" rtlCol="0" anchor="ctr"/>
                <a:lstStyle/>
                <a:p>
                  <a:pPr algn="ctr">
                    <a:lnSpc>
                      <a:spcPts val="3024"/>
                    </a:lnSpc>
                  </a:pPr>
                  <a:endParaRPr/>
                </a:p>
              </p:txBody>
            </p:sp>
          </p:grpSp>
          <p:grpSp>
            <p:nvGrpSpPr>
              <p:cNvPr id="32" name="Group 32"/>
              <p:cNvGrpSpPr/>
              <p:nvPr/>
            </p:nvGrpSpPr>
            <p:grpSpPr>
              <a:xfrm>
                <a:off x="12241584" y="826561"/>
                <a:ext cx="3134512" cy="1801059"/>
                <a:chOff x="0" y="0"/>
                <a:chExt cx="665096" cy="382157"/>
              </a:xfrm>
            </p:grpSpPr>
            <p:sp>
              <p:nvSpPr>
                <p:cNvPr id="33" name="Freeform 33"/>
                <p:cNvSpPr/>
                <p:nvPr/>
              </p:nvSpPr>
              <p:spPr>
                <a:xfrm>
                  <a:off x="0" y="0"/>
                  <a:ext cx="665096" cy="382157"/>
                </a:xfrm>
                <a:custGeom>
                  <a:avLst/>
                  <a:gdLst/>
                  <a:ahLst/>
                  <a:cxnLst/>
                  <a:rect l="l" t="t" r="r" b="b"/>
                  <a:pathLst>
                    <a:path w="665096" h="382157">
                      <a:moveTo>
                        <a:pt x="155603" y="0"/>
                      </a:moveTo>
                      <a:lnTo>
                        <a:pt x="509492" y="0"/>
                      </a:lnTo>
                      <a:cubicBezTo>
                        <a:pt x="550761" y="0"/>
                        <a:pt x="590339" y="16394"/>
                        <a:pt x="619520" y="45575"/>
                      </a:cubicBezTo>
                      <a:cubicBezTo>
                        <a:pt x="648702" y="74757"/>
                        <a:pt x="665096" y="114335"/>
                        <a:pt x="665096" y="155603"/>
                      </a:cubicBezTo>
                      <a:lnTo>
                        <a:pt x="665096" y="226554"/>
                      </a:lnTo>
                      <a:cubicBezTo>
                        <a:pt x="665096" y="312491"/>
                        <a:pt x="595430" y="382157"/>
                        <a:pt x="509492" y="382157"/>
                      </a:cubicBezTo>
                      <a:lnTo>
                        <a:pt x="155603" y="382157"/>
                      </a:lnTo>
                      <a:cubicBezTo>
                        <a:pt x="114335" y="382157"/>
                        <a:pt x="74757" y="365763"/>
                        <a:pt x="45575" y="336582"/>
                      </a:cubicBezTo>
                      <a:cubicBezTo>
                        <a:pt x="16394" y="307401"/>
                        <a:pt x="0" y="267822"/>
                        <a:pt x="0" y="226554"/>
                      </a:cubicBezTo>
                      <a:lnTo>
                        <a:pt x="0" y="155603"/>
                      </a:lnTo>
                      <a:cubicBezTo>
                        <a:pt x="0" y="114335"/>
                        <a:pt x="16394" y="74757"/>
                        <a:pt x="45575" y="45575"/>
                      </a:cubicBezTo>
                      <a:cubicBezTo>
                        <a:pt x="74757" y="16394"/>
                        <a:pt x="114335" y="0"/>
                        <a:pt x="155603" y="0"/>
                      </a:cubicBezTo>
                      <a:close/>
                    </a:path>
                  </a:pathLst>
                </a:custGeom>
                <a:solidFill>
                  <a:srgbClr val="B3C9D1"/>
                </a:solidFill>
              </p:spPr>
              <p:txBody>
                <a:bodyPr/>
                <a:lstStyle/>
                <a:p>
                  <a:endParaRPr lang="en-US" b="1">
                    <a:solidFill>
                      <a:sysClr val="windowText" lastClr="000000"/>
                    </a:solidFill>
                  </a:endParaRPr>
                </a:p>
              </p:txBody>
            </p:sp>
            <p:sp>
              <p:nvSpPr>
                <p:cNvPr id="34" name="TextBox 34"/>
                <p:cNvSpPr txBox="1"/>
                <p:nvPr/>
              </p:nvSpPr>
              <p:spPr>
                <a:xfrm>
                  <a:off x="0" y="-47625"/>
                  <a:ext cx="665096" cy="429782"/>
                </a:xfrm>
                <a:prstGeom prst="rect">
                  <a:avLst/>
                </a:prstGeom>
              </p:spPr>
              <p:txBody>
                <a:bodyPr lIns="43185" tIns="43185" rIns="43185" bIns="43185" rtlCol="0" anchor="ctr"/>
                <a:lstStyle/>
                <a:p>
                  <a:pPr algn="ctr">
                    <a:lnSpc>
                      <a:spcPts val="3024"/>
                    </a:lnSpc>
                  </a:pPr>
                  <a:endParaRPr/>
                </a:p>
              </p:txBody>
            </p:sp>
          </p:grpSp>
          <p:sp>
            <p:nvSpPr>
              <p:cNvPr id="35" name="Freeform 35"/>
              <p:cNvSpPr/>
              <p:nvPr/>
            </p:nvSpPr>
            <p:spPr>
              <a:xfrm>
                <a:off x="8258996" y="2043314"/>
                <a:ext cx="6596787" cy="6596787"/>
              </a:xfrm>
              <a:custGeom>
                <a:avLst/>
                <a:gdLst/>
                <a:ahLst/>
                <a:cxnLst/>
                <a:rect l="l" t="t" r="r" b="b"/>
                <a:pathLst>
                  <a:path w="6596787" h="6596787">
                    <a:moveTo>
                      <a:pt x="0" y="0"/>
                    </a:moveTo>
                    <a:lnTo>
                      <a:pt x="6596787" y="0"/>
                    </a:lnTo>
                    <a:lnTo>
                      <a:pt x="6596787" y="6596787"/>
                    </a:lnTo>
                    <a:lnTo>
                      <a:pt x="0" y="6596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TextBox 36"/>
              <p:cNvSpPr txBox="1"/>
              <p:nvPr/>
            </p:nvSpPr>
            <p:spPr>
              <a:xfrm>
                <a:off x="8433682" y="4110820"/>
                <a:ext cx="1624280"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SOCIAL WELLNESS</a:t>
                </a:r>
              </a:p>
            </p:txBody>
          </p:sp>
          <p:sp>
            <p:nvSpPr>
              <p:cNvPr id="37" name="TextBox 37"/>
              <p:cNvSpPr txBox="1"/>
              <p:nvPr/>
            </p:nvSpPr>
            <p:spPr>
              <a:xfrm>
                <a:off x="9879462" y="2694784"/>
                <a:ext cx="1401589"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PHYSICAL WELLNESS</a:t>
                </a:r>
              </a:p>
            </p:txBody>
          </p:sp>
          <p:sp>
            <p:nvSpPr>
              <p:cNvPr id="38" name="TextBox 38"/>
              <p:cNvSpPr txBox="1"/>
              <p:nvPr/>
            </p:nvSpPr>
            <p:spPr>
              <a:xfrm>
                <a:off x="11850817" y="2694784"/>
                <a:ext cx="1401589"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EMOTIONAL WELLNESS</a:t>
                </a:r>
              </a:p>
            </p:txBody>
          </p:sp>
          <p:sp>
            <p:nvSpPr>
              <p:cNvPr id="39" name="TextBox 39"/>
              <p:cNvSpPr txBox="1"/>
              <p:nvPr/>
            </p:nvSpPr>
            <p:spPr>
              <a:xfrm>
                <a:off x="13084782" y="4191028"/>
                <a:ext cx="1460953"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INTELLECTUAL WELLNESS</a:t>
                </a:r>
              </a:p>
            </p:txBody>
          </p:sp>
          <p:sp>
            <p:nvSpPr>
              <p:cNvPr id="40" name="TextBox 40"/>
              <p:cNvSpPr txBox="1"/>
              <p:nvPr/>
            </p:nvSpPr>
            <p:spPr>
              <a:xfrm>
                <a:off x="12983292" y="5823060"/>
                <a:ext cx="1819113" cy="596767"/>
              </a:xfrm>
              <a:prstGeom prst="rect">
                <a:avLst/>
              </a:prstGeom>
            </p:spPr>
            <p:txBody>
              <a:bodyPr lIns="0" tIns="0" rIns="0" bIns="0" rtlCol="0" anchor="t">
                <a:spAutoFit/>
              </a:bodyPr>
              <a:lstStyle/>
              <a:p>
                <a:pPr algn="ctr">
                  <a:lnSpc>
                    <a:spcPts val="2415"/>
                  </a:lnSpc>
                </a:pPr>
                <a:r>
                  <a:rPr lang="en-US" sz="1725" dirty="0">
                    <a:solidFill>
                      <a:srgbClr val="FFFFFF"/>
                    </a:solidFill>
                    <a:latin typeface="Bernoru SemiCondensed"/>
                  </a:rPr>
                  <a:t>ENVIRONMENTAL WELLNESS</a:t>
                </a:r>
              </a:p>
            </p:txBody>
          </p:sp>
          <p:sp>
            <p:nvSpPr>
              <p:cNvPr id="41" name="TextBox 41"/>
              <p:cNvSpPr txBox="1"/>
              <p:nvPr/>
            </p:nvSpPr>
            <p:spPr>
              <a:xfrm>
                <a:off x="11642055" y="7261110"/>
                <a:ext cx="1819113"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FINANCIAL WELLNESS</a:t>
                </a:r>
              </a:p>
            </p:txBody>
          </p:sp>
          <p:sp>
            <p:nvSpPr>
              <p:cNvPr id="42" name="TextBox 42"/>
              <p:cNvSpPr txBox="1"/>
              <p:nvPr/>
            </p:nvSpPr>
            <p:spPr>
              <a:xfrm>
                <a:off x="9670700" y="7261110"/>
                <a:ext cx="1819113"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SPIRITUAL WELLNESS</a:t>
                </a:r>
              </a:p>
            </p:txBody>
          </p:sp>
          <p:sp>
            <p:nvSpPr>
              <p:cNvPr id="43" name="TextBox 43"/>
              <p:cNvSpPr txBox="1"/>
              <p:nvPr/>
            </p:nvSpPr>
            <p:spPr>
              <a:xfrm>
                <a:off x="8336265" y="5823060"/>
                <a:ext cx="1819113" cy="596767"/>
              </a:xfrm>
              <a:prstGeom prst="rect">
                <a:avLst/>
              </a:prstGeom>
            </p:spPr>
            <p:txBody>
              <a:bodyPr lIns="0" tIns="0" rIns="0" bIns="0" rtlCol="0" anchor="t">
                <a:spAutoFit/>
              </a:bodyPr>
              <a:lstStyle/>
              <a:p>
                <a:pPr algn="ctr">
                  <a:lnSpc>
                    <a:spcPts val="2415"/>
                  </a:lnSpc>
                </a:pPr>
                <a:r>
                  <a:rPr lang="en-US" sz="1725">
                    <a:solidFill>
                      <a:srgbClr val="FFFFFF"/>
                    </a:solidFill>
                    <a:latin typeface="Bernoru SemiCondensed"/>
                  </a:rPr>
                  <a:t>OCCUPATIONAL WELLNESS</a:t>
                </a:r>
              </a:p>
            </p:txBody>
          </p:sp>
          <p:sp>
            <p:nvSpPr>
              <p:cNvPr id="44" name="TextBox 44"/>
              <p:cNvSpPr txBox="1"/>
              <p:nvPr/>
            </p:nvSpPr>
            <p:spPr>
              <a:xfrm>
                <a:off x="10424369" y="4569153"/>
                <a:ext cx="2266040" cy="1290430"/>
              </a:xfrm>
              <a:prstGeom prst="rect">
                <a:avLst/>
              </a:prstGeom>
            </p:spPr>
            <p:txBody>
              <a:bodyPr lIns="0" tIns="0" rIns="0" bIns="0" rtlCol="0" anchor="t">
                <a:spAutoFit/>
              </a:bodyPr>
              <a:lstStyle/>
              <a:p>
                <a:pPr algn="ctr">
                  <a:lnSpc>
                    <a:spcPts val="3469"/>
                  </a:lnSpc>
                </a:pPr>
                <a:r>
                  <a:rPr lang="en-US" sz="2478">
                    <a:latin typeface="Bernoru SemiCondensed"/>
                  </a:rPr>
                  <a:t>Wellness Benefits of Parks and Rec</a:t>
                </a:r>
              </a:p>
            </p:txBody>
          </p:sp>
          <p:sp>
            <p:nvSpPr>
              <p:cNvPr id="45" name="TextBox 45"/>
              <p:cNvSpPr txBox="1"/>
              <p:nvPr/>
            </p:nvSpPr>
            <p:spPr>
              <a:xfrm>
                <a:off x="5622758" y="3235926"/>
                <a:ext cx="2810924" cy="1287039"/>
              </a:xfrm>
              <a:prstGeom prst="rect">
                <a:avLst/>
              </a:prstGeom>
            </p:spPr>
            <p:txBody>
              <a:bodyPr lIns="0" tIns="0" rIns="0" bIns="0" rtlCol="0" anchor="t">
                <a:spAutoFit/>
              </a:bodyPr>
              <a:lstStyle/>
              <a:p>
                <a:pPr marL="315252" lvl="1" indent="-157626">
                  <a:lnSpc>
                    <a:spcPts val="2044"/>
                  </a:lnSpc>
                  <a:buFont typeface="Arial"/>
                  <a:buChar char="•"/>
                </a:pPr>
                <a:r>
                  <a:rPr lang="en-US" sz="1460">
                    <a:solidFill>
                      <a:srgbClr val="0F2530"/>
                    </a:solidFill>
                    <a:latin typeface="Canva Sans"/>
                  </a:rPr>
                  <a:t>Social connectedness</a:t>
                </a:r>
              </a:p>
              <a:p>
                <a:pPr marL="315252" lvl="1" indent="-157626">
                  <a:lnSpc>
                    <a:spcPts val="2044"/>
                  </a:lnSpc>
                  <a:buFont typeface="Arial"/>
                  <a:buChar char="•"/>
                </a:pPr>
                <a:r>
                  <a:rPr lang="en-US" sz="1460">
                    <a:solidFill>
                      <a:srgbClr val="0F2530"/>
                    </a:solidFill>
                    <a:latin typeface="Canva Sans"/>
                  </a:rPr>
                  <a:t>Sense of belonging</a:t>
                </a:r>
              </a:p>
              <a:p>
                <a:pPr marL="315252" lvl="1" indent="-157626">
                  <a:lnSpc>
                    <a:spcPts val="2044"/>
                  </a:lnSpc>
                  <a:buFont typeface="Arial"/>
                  <a:buChar char="•"/>
                </a:pPr>
                <a:r>
                  <a:rPr lang="en-US" sz="1460">
                    <a:solidFill>
                      <a:srgbClr val="0F2530"/>
                    </a:solidFill>
                    <a:latin typeface="Canva Sans"/>
                  </a:rPr>
                  <a:t>Formation of friendships</a:t>
                </a:r>
              </a:p>
              <a:p>
                <a:pPr marL="315252" lvl="1" indent="-157626">
                  <a:lnSpc>
                    <a:spcPts val="2044"/>
                  </a:lnSpc>
                  <a:buFont typeface="Arial"/>
                  <a:buChar char="•"/>
                </a:pPr>
                <a:r>
                  <a:rPr lang="en-US" sz="1460">
                    <a:solidFill>
                      <a:srgbClr val="0F2530"/>
                    </a:solidFill>
                    <a:latin typeface="Canva Sans"/>
                  </a:rPr>
                  <a:t>Spending time with others</a:t>
                </a:r>
              </a:p>
              <a:p>
                <a:pPr marL="315252" lvl="1" indent="-157626">
                  <a:lnSpc>
                    <a:spcPts val="2044"/>
                  </a:lnSpc>
                  <a:buFont typeface="Arial"/>
                  <a:buChar char="•"/>
                </a:pPr>
                <a:r>
                  <a:rPr lang="en-US" sz="1460">
                    <a:solidFill>
                      <a:srgbClr val="0F2530"/>
                    </a:solidFill>
                    <a:latin typeface="Canva Sans"/>
                  </a:rPr>
                  <a:t>Community trust</a:t>
                </a:r>
              </a:p>
            </p:txBody>
          </p:sp>
          <p:sp>
            <p:nvSpPr>
              <p:cNvPr id="46" name="TextBox 46"/>
              <p:cNvSpPr txBox="1"/>
              <p:nvPr/>
            </p:nvSpPr>
            <p:spPr>
              <a:xfrm>
                <a:off x="5509147" y="6190608"/>
                <a:ext cx="2810924" cy="1027928"/>
              </a:xfrm>
              <a:prstGeom prst="rect">
                <a:avLst/>
              </a:prstGeom>
            </p:spPr>
            <p:txBody>
              <a:bodyPr lIns="0" tIns="0" rIns="0" bIns="0" rtlCol="0" anchor="t">
                <a:spAutoFit/>
              </a:bodyPr>
              <a:lstStyle/>
              <a:p>
                <a:pPr marL="315252" lvl="1" indent="-157626">
                  <a:lnSpc>
                    <a:spcPts val="2044"/>
                  </a:lnSpc>
                  <a:buFont typeface="Arial"/>
                  <a:buChar char="•"/>
                </a:pPr>
                <a:r>
                  <a:rPr lang="en-US" sz="1460">
                    <a:solidFill>
                      <a:srgbClr val="0F2530"/>
                    </a:solidFill>
                    <a:latin typeface="Canva Sans"/>
                  </a:rPr>
                  <a:t>Meaningful employment</a:t>
                </a:r>
              </a:p>
              <a:p>
                <a:pPr marL="315252" lvl="1" indent="-157626">
                  <a:lnSpc>
                    <a:spcPts val="2044"/>
                  </a:lnSpc>
                  <a:buFont typeface="Arial"/>
                  <a:buChar char="•"/>
                </a:pPr>
                <a:r>
                  <a:rPr lang="en-US" sz="1460">
                    <a:solidFill>
                      <a:srgbClr val="0F2530"/>
                    </a:solidFill>
                    <a:latin typeface="Canva Sans"/>
                  </a:rPr>
                  <a:t>Identification of hobbies</a:t>
                </a:r>
              </a:p>
              <a:p>
                <a:pPr marL="315252" lvl="1" indent="-157626">
                  <a:lnSpc>
                    <a:spcPts val="2044"/>
                  </a:lnSpc>
                  <a:buFont typeface="Arial"/>
                  <a:buChar char="•"/>
                </a:pPr>
                <a:r>
                  <a:rPr lang="en-US" sz="1460">
                    <a:solidFill>
                      <a:srgbClr val="0F2530"/>
                    </a:solidFill>
                    <a:latin typeface="Canva Sans"/>
                  </a:rPr>
                  <a:t>Using unique talents</a:t>
                </a:r>
              </a:p>
              <a:p>
                <a:pPr marL="315252" lvl="1" indent="-157626">
                  <a:lnSpc>
                    <a:spcPts val="2044"/>
                  </a:lnSpc>
                  <a:buFont typeface="Arial"/>
                  <a:buChar char="•"/>
                </a:pPr>
                <a:r>
                  <a:rPr lang="en-US" sz="1460">
                    <a:solidFill>
                      <a:srgbClr val="0F2530"/>
                    </a:solidFill>
                    <a:latin typeface="Canva Sans"/>
                  </a:rPr>
                  <a:t>Pursuit of work-life balance</a:t>
                </a:r>
              </a:p>
            </p:txBody>
          </p:sp>
          <p:sp>
            <p:nvSpPr>
              <p:cNvPr id="47" name="TextBox 47"/>
              <p:cNvSpPr txBox="1"/>
              <p:nvPr/>
            </p:nvSpPr>
            <p:spPr>
              <a:xfrm>
                <a:off x="7135503" y="8294903"/>
                <a:ext cx="3665046" cy="768818"/>
              </a:xfrm>
              <a:prstGeom prst="rect">
                <a:avLst/>
              </a:prstGeom>
            </p:spPr>
            <p:txBody>
              <a:bodyPr lIns="0" tIns="0" rIns="0" bIns="0" rtlCol="0" anchor="t">
                <a:spAutoFit/>
              </a:bodyPr>
              <a:lstStyle/>
              <a:p>
                <a:pPr marL="315252" lvl="1" indent="-157626">
                  <a:lnSpc>
                    <a:spcPts val="2044"/>
                  </a:lnSpc>
                  <a:buFont typeface="Arial"/>
                  <a:buChar char="•"/>
                </a:pPr>
                <a:r>
                  <a:rPr lang="en-US" sz="1460">
                    <a:solidFill>
                      <a:srgbClr val="0F2530"/>
                    </a:solidFill>
                    <a:latin typeface="Canva Sans"/>
                  </a:rPr>
                  <a:t>Finding a sense of purpose</a:t>
                </a:r>
              </a:p>
              <a:p>
                <a:pPr marL="315252" lvl="1" indent="-157626">
                  <a:lnSpc>
                    <a:spcPts val="2044"/>
                  </a:lnSpc>
                  <a:buFont typeface="Arial"/>
                  <a:buChar char="•"/>
                </a:pPr>
                <a:r>
                  <a:rPr lang="en-US" sz="1460">
                    <a:solidFill>
                      <a:srgbClr val="0F2530"/>
                    </a:solidFill>
                    <a:latin typeface="Canva Sans"/>
                  </a:rPr>
                  <a:t>Contributing to the common good</a:t>
                </a:r>
              </a:p>
              <a:p>
                <a:pPr marL="315252" lvl="1" indent="-157626">
                  <a:lnSpc>
                    <a:spcPts val="2044"/>
                  </a:lnSpc>
                  <a:buFont typeface="Arial"/>
                  <a:buChar char="•"/>
                </a:pPr>
                <a:r>
                  <a:rPr lang="en-US" sz="1460">
                    <a:solidFill>
                      <a:srgbClr val="0F2530"/>
                    </a:solidFill>
                    <a:latin typeface="Canva Sans"/>
                  </a:rPr>
                  <a:t>Exploring culture and community</a:t>
                </a:r>
              </a:p>
            </p:txBody>
          </p:sp>
          <p:sp>
            <p:nvSpPr>
              <p:cNvPr id="48" name="TextBox 48"/>
              <p:cNvSpPr txBox="1"/>
              <p:nvPr/>
            </p:nvSpPr>
            <p:spPr>
              <a:xfrm>
                <a:off x="14690920" y="3221423"/>
                <a:ext cx="3408910" cy="1287039"/>
              </a:xfrm>
              <a:prstGeom prst="rect">
                <a:avLst/>
              </a:prstGeom>
            </p:spPr>
            <p:txBody>
              <a:bodyPr lIns="0" tIns="0" rIns="0" bIns="0" rtlCol="0" anchor="t">
                <a:spAutoFit/>
              </a:bodyPr>
              <a:lstStyle/>
              <a:p>
                <a:pPr marL="315252" lvl="1" indent="-157626">
                  <a:lnSpc>
                    <a:spcPts val="2044"/>
                  </a:lnSpc>
                  <a:buFont typeface="Arial"/>
                  <a:buChar char="•"/>
                </a:pPr>
                <a:r>
                  <a:rPr lang="en-US" sz="1460">
                    <a:solidFill>
                      <a:srgbClr val="0F2530"/>
                    </a:solidFill>
                    <a:latin typeface="Canva Sans"/>
                  </a:rPr>
                  <a:t>Skill development</a:t>
                </a:r>
              </a:p>
              <a:p>
                <a:pPr marL="315252" lvl="1" indent="-157626">
                  <a:lnSpc>
                    <a:spcPts val="2044"/>
                  </a:lnSpc>
                  <a:buFont typeface="Arial"/>
                  <a:buChar char="•"/>
                </a:pPr>
                <a:r>
                  <a:rPr lang="en-US" sz="1460">
                    <a:solidFill>
                      <a:srgbClr val="0F2530"/>
                    </a:solidFill>
                    <a:latin typeface="Canva Sans"/>
                  </a:rPr>
                  <a:t>Personal growth and goal-setting</a:t>
                </a:r>
              </a:p>
              <a:p>
                <a:pPr marL="315252" lvl="1" indent="-157626">
                  <a:lnSpc>
                    <a:spcPts val="2044"/>
                  </a:lnSpc>
                  <a:buFont typeface="Arial"/>
                  <a:buChar char="•"/>
                </a:pPr>
                <a:r>
                  <a:rPr lang="en-US" sz="1460">
                    <a:solidFill>
                      <a:srgbClr val="0F2530"/>
                    </a:solidFill>
                    <a:latin typeface="Canva Sans"/>
                  </a:rPr>
                  <a:t>Discovery of new interests</a:t>
                </a:r>
              </a:p>
              <a:p>
                <a:pPr marL="315252" lvl="1" indent="-157626">
                  <a:lnSpc>
                    <a:spcPts val="2044"/>
                  </a:lnSpc>
                  <a:buFont typeface="Arial"/>
                  <a:buChar char="•"/>
                </a:pPr>
                <a:r>
                  <a:rPr lang="en-US" sz="1460">
                    <a:solidFill>
                      <a:srgbClr val="0F2530"/>
                    </a:solidFill>
                    <a:latin typeface="Canva Sans"/>
                  </a:rPr>
                  <a:t>Improved cognitive functioning (e.g., memory, attention)</a:t>
                </a:r>
              </a:p>
            </p:txBody>
          </p:sp>
          <p:sp>
            <p:nvSpPr>
              <p:cNvPr id="49" name="TextBox 49"/>
              <p:cNvSpPr txBox="1"/>
              <p:nvPr/>
            </p:nvSpPr>
            <p:spPr>
              <a:xfrm>
                <a:off x="12926903" y="8315134"/>
                <a:ext cx="2754345" cy="768818"/>
              </a:xfrm>
              <a:prstGeom prst="rect">
                <a:avLst/>
              </a:prstGeom>
            </p:spPr>
            <p:txBody>
              <a:bodyPr lIns="0" tIns="0" rIns="0" bIns="0" rtlCol="0" anchor="t">
                <a:spAutoFit/>
              </a:bodyPr>
              <a:lstStyle/>
              <a:p>
                <a:pPr marL="315252" lvl="1" indent="-157626">
                  <a:lnSpc>
                    <a:spcPts val="2044"/>
                  </a:lnSpc>
                  <a:buFont typeface="Arial"/>
                  <a:buChar char="•"/>
                </a:pPr>
                <a:r>
                  <a:rPr lang="en-US" sz="1460" dirty="0">
                    <a:solidFill>
                      <a:srgbClr val="0F2530"/>
                    </a:solidFill>
                    <a:latin typeface="Canva Sans"/>
                  </a:rPr>
                  <a:t>Free and low-cost spaces and activities</a:t>
                </a:r>
              </a:p>
              <a:p>
                <a:pPr marL="315252" lvl="1" indent="-157626">
                  <a:lnSpc>
                    <a:spcPts val="2044"/>
                  </a:lnSpc>
                  <a:buFont typeface="Arial"/>
                  <a:buChar char="•"/>
                </a:pPr>
                <a:r>
                  <a:rPr lang="en-US" sz="1460" dirty="0">
                    <a:solidFill>
                      <a:srgbClr val="0F2530"/>
                    </a:solidFill>
                    <a:latin typeface="Canva Sans"/>
                  </a:rPr>
                  <a:t>Healthcare savings </a:t>
                </a:r>
              </a:p>
            </p:txBody>
          </p:sp>
          <p:sp>
            <p:nvSpPr>
              <p:cNvPr id="50" name="TextBox 50"/>
              <p:cNvSpPr txBox="1"/>
              <p:nvPr/>
            </p:nvSpPr>
            <p:spPr>
              <a:xfrm>
                <a:off x="14794080" y="6150122"/>
                <a:ext cx="3001621" cy="1287038"/>
              </a:xfrm>
              <a:prstGeom prst="rect">
                <a:avLst/>
              </a:prstGeom>
            </p:spPr>
            <p:txBody>
              <a:bodyPr lIns="0" tIns="0" rIns="0" bIns="0" rtlCol="0" anchor="t">
                <a:spAutoFit/>
              </a:bodyPr>
              <a:lstStyle/>
              <a:p>
                <a:pPr marL="315253" lvl="1" indent="-157626">
                  <a:lnSpc>
                    <a:spcPts val="2044"/>
                  </a:lnSpc>
                  <a:buFont typeface="Arial"/>
                  <a:buChar char="•"/>
                </a:pPr>
                <a:r>
                  <a:rPr lang="en-US" sz="1460">
                    <a:solidFill>
                      <a:srgbClr val="1D4355"/>
                    </a:solidFill>
                    <a:latin typeface="Canva Sans"/>
                  </a:rPr>
                  <a:t>Access to safe and stimulating spaces </a:t>
                </a:r>
              </a:p>
              <a:p>
                <a:pPr marL="315253" lvl="1" indent="-157626">
                  <a:lnSpc>
                    <a:spcPts val="2044"/>
                  </a:lnSpc>
                  <a:buFont typeface="Arial"/>
                  <a:buChar char="•"/>
                </a:pPr>
                <a:r>
                  <a:rPr lang="en-US" sz="1460">
                    <a:solidFill>
                      <a:srgbClr val="1D4355"/>
                    </a:solidFill>
                    <a:latin typeface="Canva Sans"/>
                  </a:rPr>
                  <a:t>Exposure to nature</a:t>
                </a:r>
              </a:p>
              <a:p>
                <a:pPr marL="315253" lvl="1" indent="-157626">
                  <a:lnSpc>
                    <a:spcPts val="2044"/>
                  </a:lnSpc>
                  <a:buFont typeface="Arial"/>
                  <a:buChar char="•"/>
                </a:pPr>
                <a:r>
                  <a:rPr lang="en-US" sz="1460">
                    <a:solidFill>
                      <a:srgbClr val="1D4355"/>
                    </a:solidFill>
                    <a:latin typeface="Canva Sans"/>
                  </a:rPr>
                  <a:t>Mitigation of environmental health risks</a:t>
                </a:r>
              </a:p>
            </p:txBody>
          </p:sp>
          <p:sp>
            <p:nvSpPr>
              <p:cNvPr id="51" name="TextBox 51"/>
              <p:cNvSpPr txBox="1"/>
              <p:nvPr/>
            </p:nvSpPr>
            <p:spPr>
              <a:xfrm>
                <a:off x="12551612" y="1127053"/>
                <a:ext cx="2824484" cy="1027928"/>
              </a:xfrm>
              <a:prstGeom prst="rect">
                <a:avLst/>
              </a:prstGeom>
            </p:spPr>
            <p:txBody>
              <a:bodyPr lIns="0" tIns="0" rIns="0" bIns="0" rtlCol="0" anchor="t">
                <a:spAutoFit/>
              </a:bodyPr>
              <a:lstStyle/>
              <a:p>
                <a:pPr marL="315252" lvl="1" indent="-157626">
                  <a:lnSpc>
                    <a:spcPts val="2044"/>
                  </a:lnSpc>
                  <a:buFont typeface="Arial"/>
                  <a:buChar char="•"/>
                </a:pPr>
                <a:r>
                  <a:rPr lang="en-US" sz="1460">
                    <a:solidFill>
                      <a:srgbClr val="1D4355"/>
                    </a:solidFill>
                    <a:latin typeface="Canva Sans"/>
                  </a:rPr>
                  <a:t>Reduced stress</a:t>
                </a:r>
              </a:p>
              <a:p>
                <a:pPr marL="315252" lvl="1" indent="-157626">
                  <a:lnSpc>
                    <a:spcPts val="2044"/>
                  </a:lnSpc>
                  <a:buFont typeface="Arial"/>
                  <a:buChar char="•"/>
                </a:pPr>
                <a:r>
                  <a:rPr lang="en-US" sz="1460">
                    <a:solidFill>
                      <a:srgbClr val="1D4355"/>
                    </a:solidFill>
                    <a:latin typeface="Canva Sans"/>
                  </a:rPr>
                  <a:t>Mental restoration</a:t>
                </a:r>
              </a:p>
              <a:p>
                <a:pPr marL="315252" lvl="1" indent="-157626">
                  <a:lnSpc>
                    <a:spcPts val="2044"/>
                  </a:lnSpc>
                  <a:buFont typeface="Arial"/>
                  <a:buChar char="•"/>
                </a:pPr>
                <a:r>
                  <a:rPr lang="en-US" sz="1460">
                    <a:solidFill>
                      <a:srgbClr val="1D4355"/>
                    </a:solidFill>
                    <a:latin typeface="Canva Sans"/>
                  </a:rPr>
                  <a:t>Improved mental health</a:t>
                </a:r>
              </a:p>
              <a:p>
                <a:pPr marL="315252" lvl="1" indent="-157626">
                  <a:lnSpc>
                    <a:spcPts val="2044"/>
                  </a:lnSpc>
                  <a:buFont typeface="Arial"/>
                  <a:buChar char="•"/>
                </a:pPr>
                <a:r>
                  <a:rPr lang="en-US" sz="1460">
                    <a:solidFill>
                      <a:srgbClr val="1D4355"/>
                    </a:solidFill>
                    <a:latin typeface="Canva Sans"/>
                  </a:rPr>
                  <a:t>Emotion regulation skills</a:t>
                </a:r>
              </a:p>
            </p:txBody>
          </p:sp>
          <p:sp>
            <p:nvSpPr>
              <p:cNvPr id="52" name="TextBox 52"/>
              <p:cNvSpPr txBox="1"/>
              <p:nvPr/>
            </p:nvSpPr>
            <p:spPr>
              <a:xfrm>
                <a:off x="7836693" y="1074446"/>
                <a:ext cx="2389109" cy="1287038"/>
              </a:xfrm>
              <a:prstGeom prst="rect">
                <a:avLst/>
              </a:prstGeom>
            </p:spPr>
            <p:txBody>
              <a:bodyPr lIns="0" tIns="0" rIns="0" bIns="0" rtlCol="0" anchor="t">
                <a:spAutoFit/>
              </a:bodyPr>
              <a:lstStyle/>
              <a:p>
                <a:pPr marL="315253" lvl="1" indent="-157626">
                  <a:lnSpc>
                    <a:spcPts val="2044"/>
                  </a:lnSpc>
                  <a:buFont typeface="Arial"/>
                  <a:buChar char="•"/>
                </a:pPr>
                <a:r>
                  <a:rPr lang="en-US" sz="1460" dirty="0">
                    <a:solidFill>
                      <a:srgbClr val="1D4355"/>
                    </a:solidFill>
                    <a:latin typeface="Canva Sans"/>
                  </a:rPr>
                  <a:t>Physical activity</a:t>
                </a:r>
              </a:p>
              <a:p>
                <a:pPr marL="315253" lvl="1" indent="-157626">
                  <a:lnSpc>
                    <a:spcPts val="2044"/>
                  </a:lnSpc>
                  <a:buFont typeface="Arial"/>
                  <a:buChar char="•"/>
                </a:pPr>
                <a:r>
                  <a:rPr lang="en-US" sz="1460" dirty="0">
                    <a:solidFill>
                      <a:srgbClr val="1D4355"/>
                    </a:solidFill>
                    <a:latin typeface="Canva Sans"/>
                  </a:rPr>
                  <a:t>Healthy habits</a:t>
                </a:r>
              </a:p>
              <a:p>
                <a:pPr marL="315253" lvl="1" indent="-157626">
                  <a:lnSpc>
                    <a:spcPts val="2044"/>
                  </a:lnSpc>
                  <a:buFont typeface="Arial"/>
                  <a:buChar char="•"/>
                </a:pPr>
                <a:r>
                  <a:rPr lang="en-US" sz="1460" dirty="0">
                    <a:solidFill>
                      <a:srgbClr val="1D4355"/>
                    </a:solidFill>
                    <a:latin typeface="Canva Sans"/>
                  </a:rPr>
                  <a:t>Disease prevention</a:t>
                </a:r>
              </a:p>
              <a:p>
                <a:pPr marL="315253" lvl="1" indent="-157626">
                  <a:lnSpc>
                    <a:spcPts val="2044"/>
                  </a:lnSpc>
                  <a:buFont typeface="Arial"/>
                  <a:buChar char="•"/>
                </a:pPr>
                <a:r>
                  <a:rPr lang="en-US" sz="1460" dirty="0">
                    <a:solidFill>
                      <a:srgbClr val="1D4355"/>
                    </a:solidFill>
                    <a:latin typeface="Canva Sans"/>
                  </a:rPr>
                  <a:t>Longevity</a:t>
                </a:r>
              </a:p>
              <a:p>
                <a:pPr marL="315253" lvl="1" indent="-157626">
                  <a:lnSpc>
                    <a:spcPts val="2044"/>
                  </a:lnSpc>
                  <a:buFont typeface="Arial"/>
                  <a:buChar char="•"/>
                </a:pPr>
                <a:r>
                  <a:rPr lang="en-US" sz="1460" dirty="0">
                    <a:solidFill>
                      <a:srgbClr val="1D4355"/>
                    </a:solidFill>
                    <a:latin typeface="Canva Sans"/>
                  </a:rPr>
                  <a:t>Health knowledge</a:t>
                </a:r>
              </a:p>
            </p:txBody>
          </p:sp>
        </p:grpSp>
      </p:grpSp>
      <p:sp>
        <p:nvSpPr>
          <p:cNvPr id="53" name="TextBox 53"/>
          <p:cNvSpPr txBox="1"/>
          <p:nvPr/>
        </p:nvSpPr>
        <p:spPr>
          <a:xfrm>
            <a:off x="804291" y="8849720"/>
            <a:ext cx="4343661" cy="870751"/>
          </a:xfrm>
          <a:prstGeom prst="rect">
            <a:avLst/>
          </a:prstGeom>
        </p:spPr>
        <p:txBody>
          <a:bodyPr wrap="square" lIns="0" tIns="0" rIns="0" bIns="0" rtlCol="0" anchor="t">
            <a:spAutoFit/>
          </a:bodyPr>
          <a:lstStyle/>
          <a:p>
            <a:pPr>
              <a:lnSpc>
                <a:spcPts val="2317"/>
              </a:lnSpc>
              <a:spcBef>
                <a:spcPct val="0"/>
              </a:spcBef>
            </a:pPr>
            <a:r>
              <a:rPr lang="en-US" b="1" dirty="0">
                <a:latin typeface="Canva Sans" panose="020B0604020202020204" charset="0"/>
              </a:rPr>
              <a:t>Note</a:t>
            </a:r>
            <a:r>
              <a:rPr lang="en-US" dirty="0">
                <a:latin typeface="Canva Sans" panose="020B0604020202020204" charset="0"/>
              </a:rPr>
              <a:t>: This Wellness Wheel is adapted from  the Substance Abuse and Mental Health Services Administration.</a:t>
            </a:r>
          </a:p>
        </p:txBody>
      </p:sp>
      <p:sp>
        <p:nvSpPr>
          <p:cNvPr id="54" name="Freeform 54"/>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8"/>
            <a:stretch>
              <a:fillRect/>
            </a:stretch>
          </a:blipFill>
        </p:spPr>
        <p:txBody>
          <a:bodyPr/>
          <a:lstStyle/>
          <a:p>
            <a:endParaRPr lang="en-US"/>
          </a:p>
        </p:txBody>
      </p:sp>
      <p:sp>
        <p:nvSpPr>
          <p:cNvPr id="3" name="TextBox 2">
            <a:extLst>
              <a:ext uri="{FF2B5EF4-FFF2-40B4-BE49-F238E27FC236}">
                <a16:creationId xmlns:a16="http://schemas.microsoft.com/office/drawing/2014/main" id="{763EBF41-3856-BEE9-EE9B-A3BE2ACA8099}"/>
              </a:ext>
            </a:extLst>
          </p:cNvPr>
          <p:cNvSpPr txBox="1"/>
          <p:nvPr/>
        </p:nvSpPr>
        <p:spPr>
          <a:xfrm>
            <a:off x="760585" y="4802583"/>
            <a:ext cx="4343662" cy="3416320"/>
          </a:xfrm>
          <a:prstGeom prst="rect">
            <a:avLst/>
          </a:prstGeom>
          <a:noFill/>
        </p:spPr>
        <p:txBody>
          <a:bodyPr wrap="square">
            <a:spAutoFit/>
          </a:bodyPr>
          <a:lstStyle/>
          <a:p>
            <a:r>
              <a:rPr lang="en-US" sz="3600" dirty="0">
                <a:latin typeface="Nunito Sans Heavy"/>
              </a:rPr>
              <a:t>Understanding How Parks and Recreation Contribute to the </a:t>
            </a:r>
            <a:r>
              <a:rPr lang="en-US" sz="3600" dirty="0">
                <a:solidFill>
                  <a:srgbClr val="007033"/>
                </a:solidFill>
                <a:latin typeface="Nunito Sans Heavy"/>
              </a:rPr>
              <a:t>8 Dimensions of Wellness</a:t>
            </a:r>
            <a:endParaRPr lang="en-US" sz="3600" dirty="0">
              <a:solidFill>
                <a:srgbClr val="00703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67694" y="3341685"/>
            <a:ext cx="4790764" cy="6843949"/>
            <a:chOff x="0" y="0"/>
            <a:chExt cx="4445000" cy="6350000"/>
          </a:xfrm>
        </p:grpSpPr>
        <p:sp>
          <p:nvSpPr>
            <p:cNvPr id="5" name="Freeform 5"/>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62044" r="-62044"/>
              </a:stretch>
            </a:blipFill>
          </p:spPr>
          <p:txBody>
            <a:bodyPr/>
            <a:lstStyle/>
            <a:p>
              <a:endParaRPr lang="en-US"/>
            </a:p>
          </p:txBody>
        </p:sp>
      </p:grpSp>
      <p:grpSp>
        <p:nvGrpSpPr>
          <p:cNvPr id="6" name="Group 6"/>
          <p:cNvGrpSpPr/>
          <p:nvPr/>
        </p:nvGrpSpPr>
        <p:grpSpPr>
          <a:xfrm>
            <a:off x="14799003" y="1132002"/>
            <a:ext cx="4790764" cy="6843949"/>
            <a:chOff x="0" y="0"/>
            <a:chExt cx="4445000" cy="6350000"/>
          </a:xfrm>
        </p:grpSpPr>
        <p:sp>
          <p:nvSpPr>
            <p:cNvPr id="7" name="Freeform 7"/>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71748" r="-42671"/>
              </a:stretch>
            </a:blipFill>
          </p:spPr>
          <p:txBody>
            <a:bodyPr/>
            <a:lstStyle/>
            <a:p>
              <a:endParaRPr lang="en-US"/>
            </a:p>
          </p:txBody>
        </p:sp>
      </p:grpSp>
      <p:sp>
        <p:nvSpPr>
          <p:cNvPr id="11" name="Freeform 11"/>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5424432" y="415383"/>
            <a:ext cx="10966194" cy="1846659"/>
          </a:xfrm>
          <a:prstGeom prst="rect">
            <a:avLst/>
          </a:prstGeom>
        </p:spPr>
        <p:txBody>
          <a:bodyPr wrap="square" lIns="0" tIns="0" rIns="0" bIns="0" rtlCol="0" anchor="t">
            <a:spAutoFit/>
          </a:bodyPr>
          <a:lstStyle/>
          <a:p>
            <a:pPr algn="ctr"/>
            <a:r>
              <a:rPr lang="en-US" sz="6000" dirty="0">
                <a:latin typeface="Nunito Sans Heavy"/>
              </a:rPr>
              <a:t>Health &amp; Wellness Benefits of </a:t>
            </a:r>
            <a:r>
              <a:rPr lang="en-US" sz="6000" dirty="0">
                <a:solidFill>
                  <a:srgbClr val="007033"/>
                </a:solidFill>
                <a:latin typeface="Nunito Sans Heavy"/>
              </a:rPr>
              <a:t>Physical Activity</a:t>
            </a:r>
          </a:p>
        </p:txBody>
      </p:sp>
      <p:sp>
        <p:nvSpPr>
          <p:cNvPr id="15" name="TextBox 15"/>
          <p:cNvSpPr txBox="1"/>
          <p:nvPr/>
        </p:nvSpPr>
        <p:spPr>
          <a:xfrm>
            <a:off x="3925876" y="3839302"/>
            <a:ext cx="5173619" cy="2971391"/>
          </a:xfrm>
          <a:prstGeom prst="rect">
            <a:avLst/>
          </a:prstGeom>
        </p:spPr>
        <p:txBody>
          <a:bodyPr wrap="square" lIns="0" tIns="0" rIns="0" bIns="0" rtlCol="0" anchor="t">
            <a:spAutoFit/>
          </a:bodyPr>
          <a:lstStyle/>
          <a:p>
            <a:pPr marL="539751" lvl="1" indent="-269876">
              <a:lnSpc>
                <a:spcPts val="3500"/>
              </a:lnSpc>
              <a:spcAft>
                <a:spcPts val="600"/>
              </a:spcAft>
              <a:buFont typeface="Arial"/>
              <a:buChar char="•"/>
            </a:pPr>
            <a:r>
              <a:rPr lang="en-US" sz="2500" dirty="0">
                <a:latin typeface="Open Sans Bold"/>
              </a:rPr>
              <a:t>Cardiovascular health</a:t>
            </a:r>
          </a:p>
          <a:p>
            <a:pPr marL="539751" lvl="1" indent="-269876">
              <a:lnSpc>
                <a:spcPts val="3500"/>
              </a:lnSpc>
              <a:spcAft>
                <a:spcPts val="600"/>
              </a:spcAft>
              <a:buFont typeface="Arial"/>
              <a:buChar char="•"/>
            </a:pPr>
            <a:r>
              <a:rPr lang="en-US" sz="2500" dirty="0">
                <a:latin typeface="Open Sans Bold"/>
              </a:rPr>
              <a:t>Weight management &amp; metabolism</a:t>
            </a:r>
          </a:p>
          <a:p>
            <a:pPr marL="539751" lvl="1" indent="-269876">
              <a:lnSpc>
                <a:spcPts val="3500"/>
              </a:lnSpc>
              <a:spcAft>
                <a:spcPts val="600"/>
              </a:spcAft>
              <a:buFont typeface="Arial"/>
              <a:buChar char="•"/>
            </a:pPr>
            <a:r>
              <a:rPr lang="en-US" sz="2500" dirty="0">
                <a:latin typeface="Open Sans Bold"/>
              </a:rPr>
              <a:t>Mental health</a:t>
            </a:r>
          </a:p>
          <a:p>
            <a:pPr marL="539751" lvl="1" indent="-269876">
              <a:lnSpc>
                <a:spcPts val="3500"/>
              </a:lnSpc>
              <a:spcAft>
                <a:spcPts val="600"/>
              </a:spcAft>
              <a:buFont typeface="Arial"/>
              <a:buChar char="•"/>
            </a:pPr>
            <a:r>
              <a:rPr lang="en-US" sz="2500" dirty="0">
                <a:latin typeface="Open Sans Bold"/>
              </a:rPr>
              <a:t>Improved immune system</a:t>
            </a:r>
          </a:p>
          <a:p>
            <a:pPr marL="539751" lvl="1" indent="-269876">
              <a:lnSpc>
                <a:spcPts val="3500"/>
              </a:lnSpc>
              <a:spcAft>
                <a:spcPts val="600"/>
              </a:spcAft>
              <a:buFont typeface="Arial"/>
              <a:buChar char="•"/>
            </a:pPr>
            <a:r>
              <a:rPr lang="en-US" sz="2500" dirty="0">
                <a:latin typeface="Open Sans Bold"/>
              </a:rPr>
              <a:t>Bone and joint health</a:t>
            </a:r>
          </a:p>
        </p:txBody>
      </p:sp>
      <p:sp>
        <p:nvSpPr>
          <p:cNvPr id="17" name="TextBox 17"/>
          <p:cNvSpPr txBox="1"/>
          <p:nvPr/>
        </p:nvSpPr>
        <p:spPr>
          <a:xfrm>
            <a:off x="3451035" y="3143427"/>
            <a:ext cx="5305984" cy="553998"/>
          </a:xfrm>
          <a:prstGeom prst="rect">
            <a:avLst/>
          </a:prstGeom>
        </p:spPr>
        <p:txBody>
          <a:bodyPr wrap="square" lIns="0" tIns="0" rIns="0" bIns="0" rtlCol="0" anchor="t">
            <a:spAutoFit/>
          </a:bodyPr>
          <a:lstStyle/>
          <a:p>
            <a:pPr algn="ctr"/>
            <a:r>
              <a:rPr lang="en-US" sz="3600" dirty="0">
                <a:latin typeface="Canva Sans Bold"/>
              </a:rPr>
              <a:t>INDIVIDUAL BENEFITS</a:t>
            </a:r>
          </a:p>
        </p:txBody>
      </p:sp>
      <p:sp>
        <p:nvSpPr>
          <p:cNvPr id="19" name="TextBox 19"/>
          <p:cNvSpPr txBox="1"/>
          <p:nvPr/>
        </p:nvSpPr>
        <p:spPr>
          <a:xfrm>
            <a:off x="9322578" y="3839302"/>
            <a:ext cx="5068240" cy="2830262"/>
          </a:xfrm>
          <a:prstGeom prst="rect">
            <a:avLst/>
          </a:prstGeom>
        </p:spPr>
        <p:txBody>
          <a:bodyPr wrap="square" lIns="0" tIns="0" rIns="0" bIns="0" rtlCol="0" anchor="t">
            <a:spAutoFit/>
          </a:bodyPr>
          <a:lstStyle/>
          <a:p>
            <a:pPr marL="539748" lvl="1" indent="-269874">
              <a:lnSpc>
                <a:spcPts val="3499"/>
              </a:lnSpc>
              <a:spcAft>
                <a:spcPts val="1200"/>
              </a:spcAft>
              <a:buFont typeface="Arial"/>
              <a:buChar char="•"/>
            </a:pPr>
            <a:r>
              <a:rPr lang="en-US" sz="2499" dirty="0">
                <a:latin typeface="Open Sans Bold"/>
              </a:rPr>
              <a:t>Reduced healthcare costs</a:t>
            </a:r>
          </a:p>
          <a:p>
            <a:pPr marL="539748" lvl="1" indent="-269874">
              <a:lnSpc>
                <a:spcPts val="3499"/>
              </a:lnSpc>
              <a:spcAft>
                <a:spcPts val="1200"/>
              </a:spcAft>
              <a:buFont typeface="Arial"/>
              <a:buChar char="•"/>
            </a:pPr>
            <a:r>
              <a:rPr lang="en-US" sz="2499" dirty="0">
                <a:latin typeface="Open Sans Bold"/>
              </a:rPr>
              <a:t>Increased work productivity</a:t>
            </a:r>
          </a:p>
          <a:p>
            <a:pPr marL="539748" lvl="1" indent="-269874">
              <a:lnSpc>
                <a:spcPts val="3499"/>
              </a:lnSpc>
              <a:spcAft>
                <a:spcPts val="1200"/>
              </a:spcAft>
              <a:buFont typeface="Arial"/>
              <a:buChar char="•"/>
            </a:pPr>
            <a:r>
              <a:rPr lang="en-US" sz="2499" dirty="0">
                <a:latin typeface="Open Sans Bold"/>
              </a:rPr>
              <a:t>Community well-being</a:t>
            </a:r>
          </a:p>
          <a:p>
            <a:pPr marL="539748" lvl="1" indent="-269874">
              <a:lnSpc>
                <a:spcPts val="3499"/>
              </a:lnSpc>
              <a:spcAft>
                <a:spcPts val="1200"/>
              </a:spcAft>
              <a:buFont typeface="Arial"/>
              <a:buChar char="•"/>
            </a:pPr>
            <a:r>
              <a:rPr lang="en-US" sz="2499" dirty="0">
                <a:latin typeface="Open Sans Bold"/>
              </a:rPr>
              <a:t>Economic activity</a:t>
            </a:r>
          </a:p>
          <a:p>
            <a:pPr marL="539748" lvl="1" indent="-269874">
              <a:lnSpc>
                <a:spcPts val="3499"/>
              </a:lnSpc>
              <a:spcAft>
                <a:spcPts val="1200"/>
              </a:spcAft>
              <a:buFont typeface="Arial"/>
              <a:buChar char="•"/>
            </a:pPr>
            <a:r>
              <a:rPr lang="en-US" sz="2499" dirty="0">
                <a:latin typeface="Open Sans Bold"/>
              </a:rPr>
              <a:t>Environmental health</a:t>
            </a:r>
          </a:p>
        </p:txBody>
      </p:sp>
      <p:sp>
        <p:nvSpPr>
          <p:cNvPr id="20" name="Freeform 20"/>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6"/>
            <a:stretch>
              <a:fillRect/>
            </a:stretch>
          </a:blipFill>
        </p:spPr>
        <p:txBody>
          <a:bodyPr/>
          <a:lstStyle/>
          <a:p>
            <a:endParaRPr lang="en-US"/>
          </a:p>
        </p:txBody>
      </p:sp>
      <p:sp>
        <p:nvSpPr>
          <p:cNvPr id="3" name="TextBox 17">
            <a:extLst>
              <a:ext uri="{FF2B5EF4-FFF2-40B4-BE49-F238E27FC236}">
                <a16:creationId xmlns:a16="http://schemas.microsoft.com/office/drawing/2014/main" id="{55A368B2-5ED1-B974-E600-0C9F4BDD3973}"/>
              </a:ext>
            </a:extLst>
          </p:cNvPr>
          <p:cNvSpPr txBox="1"/>
          <p:nvPr/>
        </p:nvSpPr>
        <p:spPr>
          <a:xfrm>
            <a:off x="9203706" y="3143427"/>
            <a:ext cx="5305984" cy="553998"/>
          </a:xfrm>
          <a:prstGeom prst="rect">
            <a:avLst/>
          </a:prstGeom>
        </p:spPr>
        <p:txBody>
          <a:bodyPr wrap="square" lIns="0" tIns="0" rIns="0" bIns="0" rtlCol="0" anchor="t">
            <a:spAutoFit/>
          </a:bodyPr>
          <a:lstStyle/>
          <a:p>
            <a:pPr algn="ctr"/>
            <a:r>
              <a:rPr lang="en-US" sz="3600" dirty="0">
                <a:latin typeface="Canva Sans Bold"/>
              </a:rPr>
              <a:t>COMMUNITY BENEFITS</a:t>
            </a:r>
          </a:p>
        </p:txBody>
      </p:sp>
      <p:grpSp>
        <p:nvGrpSpPr>
          <p:cNvPr id="2" name="Group 1">
            <a:extLst>
              <a:ext uri="{FF2B5EF4-FFF2-40B4-BE49-F238E27FC236}">
                <a16:creationId xmlns:a16="http://schemas.microsoft.com/office/drawing/2014/main" id="{D5E0B879-1253-2383-5B8B-AF4E9F0B19D1}"/>
              </a:ext>
            </a:extLst>
          </p:cNvPr>
          <p:cNvGrpSpPr/>
          <p:nvPr/>
        </p:nvGrpSpPr>
        <p:grpSpPr>
          <a:xfrm>
            <a:off x="4372705" y="7379701"/>
            <a:ext cx="8445069" cy="2209801"/>
            <a:chOff x="4372705" y="7379701"/>
            <a:chExt cx="8445069" cy="2209801"/>
          </a:xfrm>
        </p:grpSpPr>
        <p:grpSp>
          <p:nvGrpSpPr>
            <p:cNvPr id="9" name="Group 14">
              <a:extLst>
                <a:ext uri="{FF2B5EF4-FFF2-40B4-BE49-F238E27FC236}">
                  <a16:creationId xmlns:a16="http://schemas.microsoft.com/office/drawing/2014/main" id="{F521431D-282D-3D68-A0BB-27BC21F43B69}"/>
                </a:ext>
              </a:extLst>
            </p:cNvPr>
            <p:cNvGrpSpPr/>
            <p:nvPr/>
          </p:nvGrpSpPr>
          <p:grpSpPr>
            <a:xfrm>
              <a:off x="4372705" y="7379701"/>
              <a:ext cx="8445069" cy="2209801"/>
              <a:chOff x="0" y="0"/>
              <a:chExt cx="7807497" cy="1801750"/>
            </a:xfrm>
            <a:solidFill>
              <a:srgbClr val="8FB486"/>
            </a:solidFill>
          </p:grpSpPr>
          <p:sp>
            <p:nvSpPr>
              <p:cNvPr id="10" name="Freeform 15">
                <a:extLst>
                  <a:ext uri="{FF2B5EF4-FFF2-40B4-BE49-F238E27FC236}">
                    <a16:creationId xmlns:a16="http://schemas.microsoft.com/office/drawing/2014/main" id="{7726F517-E7AC-2374-9289-222C914040E1}"/>
                  </a:ext>
                </a:extLst>
              </p:cNvPr>
              <p:cNvSpPr/>
              <p:nvPr/>
            </p:nvSpPr>
            <p:spPr>
              <a:xfrm>
                <a:off x="0" y="0"/>
                <a:ext cx="7807498" cy="1801750"/>
              </a:xfrm>
              <a:custGeom>
                <a:avLst/>
                <a:gdLst/>
                <a:ahLst/>
                <a:cxnLst/>
                <a:rect l="l" t="t" r="r" b="b"/>
                <a:pathLst>
                  <a:path w="7807498" h="1801750">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grpFill/>
            </p:spPr>
            <p:txBody>
              <a:bodyPr/>
              <a:lstStyle/>
              <a:p>
                <a:endParaRPr lang="en-US"/>
              </a:p>
            </p:txBody>
          </p:sp>
        </p:grpSp>
        <p:sp>
          <p:nvSpPr>
            <p:cNvPr id="21" name="TextBox 16">
              <a:extLst>
                <a:ext uri="{FF2B5EF4-FFF2-40B4-BE49-F238E27FC236}">
                  <a16:creationId xmlns:a16="http://schemas.microsoft.com/office/drawing/2014/main" id="{1716588F-EC79-2312-EBBE-B3C17EF122E7}"/>
                </a:ext>
              </a:extLst>
            </p:cNvPr>
            <p:cNvSpPr txBox="1"/>
            <p:nvPr/>
          </p:nvSpPr>
          <p:spPr>
            <a:xfrm>
              <a:off x="4703366" y="7720895"/>
              <a:ext cx="7770832" cy="1477328"/>
            </a:xfrm>
            <a:prstGeom prst="rect">
              <a:avLst/>
            </a:prstGeom>
          </p:spPr>
          <p:txBody>
            <a:bodyPr wrap="square" lIns="0" tIns="0" rIns="0" bIns="0" rtlCol="0" anchor="t">
              <a:spAutoFit/>
            </a:bodyPr>
            <a:lstStyle/>
            <a:p>
              <a:pPr algn="ctr">
                <a:spcBef>
                  <a:spcPct val="0"/>
                </a:spcBef>
              </a:pPr>
              <a:r>
                <a:rPr lang="en-US" sz="2400" dirty="0">
                  <a:latin typeface="Open Sans Bold" panose="020B0806030504020204" charset="0"/>
                  <a:ea typeface="Open Sans Bold" panose="020B0806030504020204" charset="0"/>
                  <a:cs typeface="Open Sans Bold" panose="020B0806030504020204" charset="0"/>
                </a:rPr>
                <a:t>Parks and Recreation agencies create opportunities for people to engage in physical activity through maintenance of public spaces, low-cost facilities, and engaging programming</a:t>
              </a:r>
            </a:p>
          </p:txBody>
        </p:sp>
      </p:grpSp>
      <p:grpSp>
        <p:nvGrpSpPr>
          <p:cNvPr id="18" name="Group 17">
            <a:extLst>
              <a:ext uri="{FF2B5EF4-FFF2-40B4-BE49-F238E27FC236}">
                <a16:creationId xmlns:a16="http://schemas.microsoft.com/office/drawing/2014/main" id="{616A81DE-7B1B-D3CD-8480-E77B31001209}"/>
              </a:ext>
            </a:extLst>
          </p:cNvPr>
          <p:cNvGrpSpPr/>
          <p:nvPr/>
        </p:nvGrpSpPr>
        <p:grpSpPr>
          <a:xfrm>
            <a:off x="13613186" y="7854276"/>
            <a:ext cx="4340945" cy="2198388"/>
            <a:chOff x="13613186" y="7854276"/>
            <a:chExt cx="4340945" cy="2198388"/>
          </a:xfrm>
        </p:grpSpPr>
        <p:grpSp>
          <p:nvGrpSpPr>
            <p:cNvPr id="8" name="Group 7">
              <a:extLst>
                <a:ext uri="{FF2B5EF4-FFF2-40B4-BE49-F238E27FC236}">
                  <a16:creationId xmlns:a16="http://schemas.microsoft.com/office/drawing/2014/main" id="{71AEBFDB-1CA6-6307-3CD6-FE98A7AFB74D}"/>
                </a:ext>
              </a:extLst>
            </p:cNvPr>
            <p:cNvGrpSpPr/>
            <p:nvPr/>
          </p:nvGrpSpPr>
          <p:grpSpPr>
            <a:xfrm>
              <a:off x="13613186" y="8239959"/>
              <a:ext cx="4340945" cy="1812705"/>
              <a:chOff x="13613186" y="8239959"/>
              <a:chExt cx="4340945" cy="1812705"/>
            </a:xfrm>
          </p:grpSpPr>
          <p:grpSp>
            <p:nvGrpSpPr>
              <p:cNvPr id="12" name="Group 12"/>
              <p:cNvGrpSpPr/>
              <p:nvPr/>
            </p:nvGrpSpPr>
            <p:grpSpPr>
              <a:xfrm>
                <a:off x="13613186" y="8239959"/>
                <a:ext cx="4340945" cy="1812705"/>
                <a:chOff x="0" y="0"/>
                <a:chExt cx="3174082" cy="873088"/>
              </a:xfrm>
              <a:solidFill>
                <a:schemeClr val="bg1">
                  <a:lumMod val="95000"/>
                </a:schemeClr>
              </a:solidFill>
            </p:grpSpPr>
            <p:sp>
              <p:nvSpPr>
                <p:cNvPr id="13" name="Freeform 13"/>
                <p:cNvSpPr/>
                <p:nvPr/>
              </p:nvSpPr>
              <p:spPr>
                <a:xfrm>
                  <a:off x="0" y="0"/>
                  <a:ext cx="3174082" cy="873088"/>
                </a:xfrm>
                <a:custGeom>
                  <a:avLst/>
                  <a:gdLst/>
                  <a:ahLst/>
                  <a:cxnLst/>
                  <a:rect l="l" t="t" r="r" b="b"/>
                  <a:pathLst>
                    <a:path w="3174082" h="873088">
                      <a:moveTo>
                        <a:pt x="3049622" y="873088"/>
                      </a:moveTo>
                      <a:lnTo>
                        <a:pt x="124460" y="873088"/>
                      </a:lnTo>
                      <a:cubicBezTo>
                        <a:pt x="55880" y="873088"/>
                        <a:pt x="0" y="817208"/>
                        <a:pt x="0" y="748628"/>
                      </a:cubicBezTo>
                      <a:lnTo>
                        <a:pt x="0" y="124460"/>
                      </a:lnTo>
                      <a:cubicBezTo>
                        <a:pt x="0" y="55880"/>
                        <a:pt x="55880" y="0"/>
                        <a:pt x="124460" y="0"/>
                      </a:cubicBezTo>
                      <a:lnTo>
                        <a:pt x="3049622" y="0"/>
                      </a:lnTo>
                      <a:cubicBezTo>
                        <a:pt x="3118202" y="0"/>
                        <a:pt x="3174082" y="55880"/>
                        <a:pt x="3174082" y="124460"/>
                      </a:cubicBezTo>
                      <a:lnTo>
                        <a:pt x="3174082" y="748628"/>
                      </a:lnTo>
                      <a:cubicBezTo>
                        <a:pt x="3174082" y="817208"/>
                        <a:pt x="3118202" y="873088"/>
                        <a:pt x="3049622" y="873088"/>
                      </a:cubicBezTo>
                      <a:close/>
                    </a:path>
                  </a:pathLst>
                </a:custGeom>
                <a:grpFill/>
              </p:spPr>
              <p:txBody>
                <a:bodyPr/>
                <a:lstStyle/>
                <a:p>
                  <a:endParaRPr lang="en-US"/>
                </a:p>
              </p:txBody>
            </p:sp>
          </p:grpSp>
          <p:sp>
            <p:nvSpPr>
              <p:cNvPr id="16" name="TextBox 16"/>
              <p:cNvSpPr txBox="1"/>
              <p:nvPr/>
            </p:nvSpPr>
            <p:spPr>
              <a:xfrm>
                <a:off x="13857771" y="8459559"/>
                <a:ext cx="3834620" cy="1456489"/>
              </a:xfrm>
              <a:prstGeom prst="rect">
                <a:avLst/>
              </a:prstGeom>
            </p:spPr>
            <p:txBody>
              <a:bodyPr wrap="square" lIns="0" tIns="0" rIns="0" bIns="0" rtlCol="0" anchor="t">
                <a:spAutoFit/>
              </a:bodyPr>
              <a:lstStyle/>
              <a:p>
                <a:pPr algn="ctr">
                  <a:lnSpc>
                    <a:spcPts val="2347"/>
                  </a:lnSpc>
                </a:pPr>
                <a:r>
                  <a:rPr lang="en-US" dirty="0">
                    <a:latin typeface="Open Sans Bold"/>
                  </a:rPr>
                  <a:t>Anderson &amp; </a:t>
                </a:r>
                <a:r>
                  <a:rPr lang="en-US" dirty="0" err="1">
                    <a:latin typeface="Open Sans Bold"/>
                  </a:rPr>
                  <a:t>Durstine</a:t>
                </a:r>
                <a:r>
                  <a:rPr lang="en-US" dirty="0">
                    <a:latin typeface="Open Sans Bold"/>
                  </a:rPr>
                  <a:t>, 2019</a:t>
                </a:r>
              </a:p>
              <a:p>
                <a:pPr algn="ctr">
                  <a:lnSpc>
                    <a:spcPts val="2347"/>
                  </a:lnSpc>
                </a:pPr>
                <a:r>
                  <a:rPr lang="en-US" dirty="0">
                    <a:latin typeface="Open Sans Bold"/>
                  </a:rPr>
                  <a:t>Regina </a:t>
                </a:r>
                <a:r>
                  <a:rPr lang="en-US" dirty="0" err="1">
                    <a:latin typeface="Open Sans Bold"/>
                  </a:rPr>
                  <a:t>Guthold</a:t>
                </a:r>
                <a:r>
                  <a:rPr lang="en-US" dirty="0">
                    <a:latin typeface="Open Sans Bold"/>
                  </a:rPr>
                  <a:t> et al. 2020</a:t>
                </a:r>
              </a:p>
              <a:p>
                <a:pPr algn="ctr">
                  <a:lnSpc>
                    <a:spcPts val="2347"/>
                  </a:lnSpc>
                </a:pPr>
                <a:r>
                  <a:rPr lang="en-US" dirty="0" err="1">
                    <a:latin typeface="Open Sans Bold"/>
                  </a:rPr>
                  <a:t>Posadzki</a:t>
                </a:r>
                <a:r>
                  <a:rPr lang="en-US" dirty="0">
                    <a:latin typeface="Open Sans Bold"/>
                  </a:rPr>
                  <a:t> et al. 2020</a:t>
                </a:r>
              </a:p>
              <a:p>
                <a:pPr algn="ctr">
                  <a:lnSpc>
                    <a:spcPts val="2347"/>
                  </a:lnSpc>
                  <a:spcBef>
                    <a:spcPct val="0"/>
                  </a:spcBef>
                </a:pPr>
                <a:r>
                  <a:rPr lang="en-US" dirty="0">
                    <a:latin typeface="Open Sans Bold"/>
                  </a:rPr>
                  <a:t>Warburton, Darren E.R., Bredin, Shannon S.D. 2017</a:t>
                </a:r>
              </a:p>
            </p:txBody>
          </p:sp>
        </p:grpSp>
        <p:sp>
          <p:nvSpPr>
            <p:cNvPr id="23" name="TextBox 22">
              <a:extLst>
                <a:ext uri="{FF2B5EF4-FFF2-40B4-BE49-F238E27FC236}">
                  <a16:creationId xmlns:a16="http://schemas.microsoft.com/office/drawing/2014/main" id="{8D6F516E-FBAC-A634-FF78-6C378F2D9900}"/>
                </a:ext>
              </a:extLst>
            </p:cNvPr>
            <p:cNvSpPr txBox="1"/>
            <p:nvPr/>
          </p:nvSpPr>
          <p:spPr>
            <a:xfrm>
              <a:off x="13613186" y="7854276"/>
              <a:ext cx="2077473" cy="385683"/>
            </a:xfrm>
            <a:prstGeom prst="rect">
              <a:avLst/>
            </a:prstGeom>
            <a:noFill/>
          </p:spPr>
          <p:txBody>
            <a:bodyPr wrap="square">
              <a:spAutoFit/>
            </a:bodyPr>
            <a:lstStyle/>
            <a:p>
              <a:pPr>
                <a:lnSpc>
                  <a:spcPts val="2347"/>
                </a:lnSpc>
              </a:pPr>
              <a:r>
                <a:rPr lang="en-US" b="1" dirty="0">
                  <a:latin typeface="Open Sans Bold"/>
                </a:rPr>
                <a:t>KEY REFERENCES</a:t>
              </a:r>
              <a:endParaRPr lang="en-US" sz="1800" b="1" dirty="0">
                <a:latin typeface="Open Sans Bol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13582488" y="4372558"/>
            <a:ext cx="4236588" cy="6052269"/>
            <a:chOff x="0" y="0"/>
            <a:chExt cx="4445000" cy="6350000"/>
          </a:xfrm>
        </p:grpSpPr>
        <p:sp>
          <p:nvSpPr>
            <p:cNvPr id="5" name="Freeform 5"/>
            <p:cNvSpPr/>
            <p:nvPr/>
          </p:nvSpPr>
          <p:spPr>
            <a:xfrm rot="-5400000" flipV="1">
              <a:off x="-952500" y="952500"/>
              <a:ext cx="6350000" cy="4445000"/>
            </a:xfrm>
            <a:custGeom>
              <a:avLst/>
              <a:gdLst/>
              <a:ahLst/>
              <a:cxnLst/>
              <a:rect l="l" t="t" r="r" b="b"/>
              <a:pathLst>
                <a:path w="6350000" h="4445000">
                  <a:moveTo>
                    <a:pt x="0" y="2222500"/>
                  </a:moveTo>
                  <a:cubicBezTo>
                    <a:pt x="0" y="3449320"/>
                    <a:pt x="995680" y="4445000"/>
                    <a:pt x="2222500" y="4445000"/>
                  </a:cubicBezTo>
                  <a:lnTo>
                    <a:pt x="4127500" y="4445000"/>
                  </a:lnTo>
                  <a:cubicBezTo>
                    <a:pt x="5354320" y="4445000"/>
                    <a:pt x="6350000" y="3449320"/>
                    <a:pt x="6350000" y="2222500"/>
                  </a:cubicBezTo>
                  <a:cubicBezTo>
                    <a:pt x="6350000" y="995680"/>
                    <a:pt x="5354320" y="0"/>
                    <a:pt x="4127500" y="0"/>
                  </a:cubicBezTo>
                  <a:lnTo>
                    <a:pt x="2222500" y="0"/>
                  </a:lnTo>
                  <a:cubicBezTo>
                    <a:pt x="995680" y="0"/>
                    <a:pt x="0" y="995680"/>
                    <a:pt x="0" y="2222500"/>
                  </a:cubicBezTo>
                  <a:close/>
                </a:path>
              </a:pathLst>
            </a:custGeom>
            <a:blipFill>
              <a:blip r:embed="rId2"/>
              <a:stretch>
                <a:fillRect l="-23097" t="-26492" r="-26996" b="-16364"/>
              </a:stretch>
            </a:blipFill>
          </p:spPr>
          <p:txBody>
            <a:bodyPr/>
            <a:lstStyle/>
            <a:p>
              <a:endParaRPr lang="en-US"/>
            </a:p>
          </p:txBody>
        </p:sp>
      </p:grpSp>
      <p:sp>
        <p:nvSpPr>
          <p:cNvPr id="9" name="Freeform 9"/>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5126818" y="339228"/>
            <a:ext cx="9917832" cy="1846659"/>
          </a:xfrm>
          <a:prstGeom prst="rect">
            <a:avLst/>
          </a:prstGeom>
        </p:spPr>
        <p:txBody>
          <a:bodyPr wrap="square" lIns="0" tIns="0" rIns="0" bIns="0" rtlCol="0" anchor="t">
            <a:spAutoFit/>
          </a:bodyPr>
          <a:lstStyle/>
          <a:p>
            <a:pPr algn="ctr"/>
            <a:r>
              <a:rPr lang="en-US" sz="6000" dirty="0">
                <a:latin typeface="Nunito Sans Heavy"/>
              </a:rPr>
              <a:t>Health &amp; Wellness Benefits of </a:t>
            </a:r>
            <a:r>
              <a:rPr lang="en-US" sz="6000" dirty="0">
                <a:solidFill>
                  <a:srgbClr val="007033"/>
                </a:solidFill>
                <a:latin typeface="Nunito Sans Heavy"/>
              </a:rPr>
              <a:t>Youth Sports</a:t>
            </a:r>
          </a:p>
        </p:txBody>
      </p:sp>
      <p:grpSp>
        <p:nvGrpSpPr>
          <p:cNvPr id="15" name="Group 15"/>
          <p:cNvGrpSpPr/>
          <p:nvPr/>
        </p:nvGrpSpPr>
        <p:grpSpPr>
          <a:xfrm>
            <a:off x="15132827" y="290558"/>
            <a:ext cx="4236588" cy="6052269"/>
            <a:chOff x="344843" y="109035"/>
            <a:chExt cx="4445000" cy="6350000"/>
          </a:xfrm>
        </p:grpSpPr>
        <p:sp>
          <p:nvSpPr>
            <p:cNvPr id="16" name="Freeform 16"/>
            <p:cNvSpPr/>
            <p:nvPr/>
          </p:nvSpPr>
          <p:spPr>
            <a:xfrm>
              <a:off x="344843" y="109035"/>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57209" r="-57209"/>
              </a:stretch>
            </a:blipFill>
          </p:spPr>
          <p:txBody>
            <a:bodyPr/>
            <a:lstStyle/>
            <a:p>
              <a:endParaRPr lang="en-US"/>
            </a:p>
          </p:txBody>
        </p:sp>
      </p:grpSp>
      <p:sp>
        <p:nvSpPr>
          <p:cNvPr id="17" name="TextBox 17"/>
          <p:cNvSpPr txBox="1"/>
          <p:nvPr/>
        </p:nvSpPr>
        <p:spPr>
          <a:xfrm>
            <a:off x="478435" y="3365099"/>
            <a:ext cx="5678917" cy="4458978"/>
          </a:xfrm>
          <a:prstGeom prst="rect">
            <a:avLst/>
          </a:prstGeom>
        </p:spPr>
        <p:txBody>
          <a:bodyPr lIns="0" tIns="0" rIns="0" bIns="0" rtlCol="0" anchor="t">
            <a:spAutoFit/>
          </a:bodyPr>
          <a:lstStyle/>
          <a:p>
            <a:pPr marL="539751" lvl="1" indent="-269876">
              <a:lnSpc>
                <a:spcPts val="3500"/>
              </a:lnSpc>
              <a:buFont typeface="Arial"/>
              <a:buChar char="•"/>
            </a:pPr>
            <a:r>
              <a:rPr lang="en-US" sz="2500" dirty="0">
                <a:latin typeface="Open Sans Bold"/>
              </a:rPr>
              <a:t>Physical fitness</a:t>
            </a:r>
          </a:p>
          <a:p>
            <a:pPr marL="539751" lvl="1" indent="-269876">
              <a:lnSpc>
                <a:spcPts val="3500"/>
              </a:lnSpc>
              <a:buFont typeface="Arial"/>
              <a:buChar char="•"/>
            </a:pPr>
            <a:r>
              <a:rPr lang="en-US" sz="2500" dirty="0">
                <a:latin typeface="Open Sans Bold"/>
              </a:rPr>
              <a:t>Teamwork &amp; social skills</a:t>
            </a:r>
          </a:p>
          <a:p>
            <a:pPr marL="539751" lvl="1" indent="-269876">
              <a:lnSpc>
                <a:spcPts val="3500"/>
              </a:lnSpc>
              <a:buFont typeface="Arial"/>
              <a:buChar char="•"/>
            </a:pPr>
            <a:r>
              <a:rPr lang="en-US" sz="2500" dirty="0">
                <a:latin typeface="Open Sans Bold"/>
              </a:rPr>
              <a:t>Discipline &amp; time management</a:t>
            </a:r>
          </a:p>
          <a:p>
            <a:pPr marL="539751" lvl="1" indent="-269876">
              <a:lnSpc>
                <a:spcPts val="3500"/>
              </a:lnSpc>
              <a:buFont typeface="Arial"/>
              <a:buChar char="•"/>
            </a:pPr>
            <a:r>
              <a:rPr lang="en-US" sz="2500" dirty="0">
                <a:latin typeface="Open Sans Bold"/>
              </a:rPr>
              <a:t>Resilience &amp; perseverance</a:t>
            </a:r>
          </a:p>
          <a:p>
            <a:pPr marL="539751" lvl="1" indent="-269876">
              <a:lnSpc>
                <a:spcPts val="3500"/>
              </a:lnSpc>
              <a:buFont typeface="Arial"/>
              <a:buChar char="•"/>
            </a:pPr>
            <a:r>
              <a:rPr lang="en-US" sz="2500" dirty="0">
                <a:latin typeface="Open Sans Bold"/>
              </a:rPr>
              <a:t>Healthy lifestyle habits</a:t>
            </a:r>
          </a:p>
          <a:p>
            <a:pPr marL="539751" lvl="1" indent="-269876">
              <a:lnSpc>
                <a:spcPts val="3500"/>
              </a:lnSpc>
              <a:buFont typeface="Arial"/>
              <a:buChar char="•"/>
            </a:pPr>
            <a:r>
              <a:rPr lang="en-US" sz="2500" dirty="0">
                <a:latin typeface="Open Sans Bold"/>
              </a:rPr>
              <a:t>Leadership skills</a:t>
            </a:r>
          </a:p>
          <a:p>
            <a:pPr marL="539751" lvl="1" indent="-269876">
              <a:lnSpc>
                <a:spcPts val="3500"/>
              </a:lnSpc>
              <a:buFont typeface="Arial"/>
              <a:buChar char="•"/>
            </a:pPr>
            <a:r>
              <a:rPr lang="en-US" sz="2500" dirty="0">
                <a:latin typeface="Open Sans Bold"/>
              </a:rPr>
              <a:t>Emotional regulation</a:t>
            </a:r>
          </a:p>
          <a:p>
            <a:pPr marL="539751" lvl="1" indent="-269876">
              <a:lnSpc>
                <a:spcPts val="3500"/>
              </a:lnSpc>
              <a:buFont typeface="Arial"/>
              <a:buChar char="•"/>
            </a:pPr>
            <a:r>
              <a:rPr lang="en-US" sz="2500" dirty="0">
                <a:latin typeface="Open Sans Bold"/>
              </a:rPr>
              <a:t>Lifetime leisure time physical activity enjoyment</a:t>
            </a:r>
          </a:p>
          <a:p>
            <a:pPr marL="539751" lvl="1" indent="-269876">
              <a:lnSpc>
                <a:spcPts val="3500"/>
              </a:lnSpc>
              <a:buFont typeface="Arial"/>
              <a:buChar char="•"/>
            </a:pPr>
            <a:r>
              <a:rPr lang="en-US" sz="2500" dirty="0">
                <a:latin typeface="Open Sans Bold"/>
              </a:rPr>
              <a:t>Academic performance</a:t>
            </a:r>
          </a:p>
        </p:txBody>
      </p:sp>
      <p:sp>
        <p:nvSpPr>
          <p:cNvPr id="20" name="TextBox 20"/>
          <p:cNvSpPr txBox="1"/>
          <p:nvPr/>
        </p:nvSpPr>
        <p:spPr>
          <a:xfrm>
            <a:off x="6420803" y="3394110"/>
            <a:ext cx="7779329" cy="4010072"/>
          </a:xfrm>
          <a:prstGeom prst="rect">
            <a:avLst/>
          </a:prstGeom>
        </p:spPr>
        <p:txBody>
          <a:bodyPr wrap="square" lIns="0" tIns="0" rIns="0" bIns="0" rtlCol="0" anchor="t">
            <a:spAutoFit/>
          </a:bodyPr>
          <a:lstStyle/>
          <a:p>
            <a:pPr marL="539748" lvl="1" indent="-269874">
              <a:lnSpc>
                <a:spcPts val="3499"/>
              </a:lnSpc>
              <a:buFont typeface="Arial"/>
              <a:buChar char="•"/>
            </a:pPr>
            <a:r>
              <a:rPr lang="en-US" sz="2499" dirty="0">
                <a:latin typeface="Open Sans Bold"/>
              </a:rPr>
              <a:t>Social cohesion &amp; community engagement</a:t>
            </a:r>
          </a:p>
          <a:p>
            <a:pPr marL="539748" lvl="1" indent="-269874">
              <a:lnSpc>
                <a:spcPts val="3499"/>
              </a:lnSpc>
              <a:buFont typeface="Arial"/>
              <a:buChar char="•"/>
            </a:pPr>
            <a:r>
              <a:rPr lang="en-US" sz="2499" dirty="0">
                <a:latin typeface="Open Sans Bold"/>
              </a:rPr>
              <a:t>Community pride</a:t>
            </a:r>
          </a:p>
          <a:p>
            <a:pPr marL="539748" lvl="1" indent="-269874">
              <a:lnSpc>
                <a:spcPts val="3499"/>
              </a:lnSpc>
              <a:buFont typeface="Arial"/>
              <a:buChar char="•"/>
            </a:pPr>
            <a:r>
              <a:rPr lang="en-US" sz="2499" dirty="0">
                <a:latin typeface="Open Sans Bold"/>
              </a:rPr>
              <a:t>Community safety &amp; reduced delinquency</a:t>
            </a:r>
          </a:p>
          <a:p>
            <a:pPr marL="539748" lvl="1" indent="-269874">
              <a:lnSpc>
                <a:spcPts val="3499"/>
              </a:lnSpc>
              <a:buFont typeface="Arial"/>
              <a:buChar char="•"/>
            </a:pPr>
            <a:r>
              <a:rPr lang="en-US" sz="2499" dirty="0">
                <a:latin typeface="Open Sans Bold"/>
              </a:rPr>
              <a:t>Facilities &amp; infrastructure improvement</a:t>
            </a:r>
          </a:p>
          <a:p>
            <a:pPr marL="539748" lvl="1" indent="-269874">
              <a:lnSpc>
                <a:spcPts val="3499"/>
              </a:lnSpc>
              <a:buFont typeface="Arial"/>
              <a:buChar char="•"/>
            </a:pPr>
            <a:r>
              <a:rPr lang="en-US" sz="2499" dirty="0">
                <a:latin typeface="Open Sans Bold"/>
              </a:rPr>
              <a:t>Healthier population</a:t>
            </a:r>
          </a:p>
          <a:p>
            <a:pPr marL="539748" lvl="1" indent="-269874">
              <a:lnSpc>
                <a:spcPts val="3499"/>
              </a:lnSpc>
              <a:buFont typeface="Arial"/>
              <a:buChar char="•"/>
            </a:pPr>
            <a:r>
              <a:rPr lang="en-US" sz="2499" dirty="0">
                <a:latin typeface="Open Sans Bold"/>
              </a:rPr>
              <a:t>Education &amp; skill development</a:t>
            </a:r>
          </a:p>
          <a:p>
            <a:pPr marL="539748" lvl="1" indent="-269874">
              <a:lnSpc>
                <a:spcPts val="3499"/>
              </a:lnSpc>
              <a:buFont typeface="Arial"/>
              <a:buChar char="•"/>
            </a:pPr>
            <a:r>
              <a:rPr lang="en-US" sz="2499" dirty="0">
                <a:latin typeface="Open Sans Bold"/>
              </a:rPr>
              <a:t>Economic impact</a:t>
            </a:r>
          </a:p>
          <a:p>
            <a:pPr marL="539748" lvl="1" indent="-269874">
              <a:lnSpc>
                <a:spcPts val="3499"/>
              </a:lnSpc>
              <a:buFont typeface="Arial"/>
              <a:buChar char="•"/>
            </a:pPr>
            <a:r>
              <a:rPr lang="en-US" sz="2499" dirty="0">
                <a:latin typeface="Open Sans Bold"/>
              </a:rPr>
              <a:t>Cultural diversity &amp; inclusion</a:t>
            </a:r>
          </a:p>
          <a:p>
            <a:pPr marL="539748" lvl="1" indent="-269874">
              <a:lnSpc>
                <a:spcPts val="3499"/>
              </a:lnSpc>
              <a:spcBef>
                <a:spcPct val="0"/>
              </a:spcBef>
              <a:buFont typeface="Arial"/>
              <a:buChar char="•"/>
            </a:pPr>
            <a:r>
              <a:rPr lang="en-US" sz="2499" dirty="0">
                <a:latin typeface="Open Sans Bold"/>
              </a:rPr>
              <a:t>Community volunteerism</a:t>
            </a:r>
          </a:p>
        </p:txBody>
      </p:sp>
      <p:sp>
        <p:nvSpPr>
          <p:cNvPr id="21" name="Freeform 21"/>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grpSp>
        <p:nvGrpSpPr>
          <p:cNvPr id="8" name="Group 7">
            <a:extLst>
              <a:ext uri="{FF2B5EF4-FFF2-40B4-BE49-F238E27FC236}">
                <a16:creationId xmlns:a16="http://schemas.microsoft.com/office/drawing/2014/main" id="{C47034BC-89CB-EAA4-706B-2F6F73C02459}"/>
              </a:ext>
            </a:extLst>
          </p:cNvPr>
          <p:cNvGrpSpPr/>
          <p:nvPr/>
        </p:nvGrpSpPr>
        <p:grpSpPr>
          <a:xfrm>
            <a:off x="478435" y="8670845"/>
            <a:ext cx="4361436" cy="1333521"/>
            <a:chOff x="478435" y="8670845"/>
            <a:chExt cx="4361436" cy="1333521"/>
          </a:xfrm>
        </p:grpSpPr>
        <p:grpSp>
          <p:nvGrpSpPr>
            <p:cNvPr id="3" name="Group 2">
              <a:extLst>
                <a:ext uri="{FF2B5EF4-FFF2-40B4-BE49-F238E27FC236}">
                  <a16:creationId xmlns:a16="http://schemas.microsoft.com/office/drawing/2014/main" id="{847D0A45-58A1-53B3-5044-08EC39B8A07F}"/>
                </a:ext>
              </a:extLst>
            </p:cNvPr>
            <p:cNvGrpSpPr/>
            <p:nvPr/>
          </p:nvGrpSpPr>
          <p:grpSpPr>
            <a:xfrm>
              <a:off x="478435" y="9071869"/>
              <a:ext cx="4361436" cy="932497"/>
              <a:chOff x="270433" y="9073473"/>
              <a:chExt cx="4361436" cy="932497"/>
            </a:xfrm>
          </p:grpSpPr>
          <p:grpSp>
            <p:nvGrpSpPr>
              <p:cNvPr id="10" name="Group 10"/>
              <p:cNvGrpSpPr/>
              <p:nvPr/>
            </p:nvGrpSpPr>
            <p:grpSpPr>
              <a:xfrm>
                <a:off x="270433" y="9073473"/>
                <a:ext cx="4361436" cy="932497"/>
                <a:chOff x="0" y="-1"/>
                <a:chExt cx="5380011" cy="923230"/>
              </a:xfrm>
              <a:solidFill>
                <a:schemeClr val="bg1">
                  <a:lumMod val="95000"/>
                </a:schemeClr>
              </a:solidFill>
            </p:grpSpPr>
            <p:sp>
              <p:nvSpPr>
                <p:cNvPr id="11" name="Freeform 11"/>
                <p:cNvSpPr/>
                <p:nvPr/>
              </p:nvSpPr>
              <p:spPr>
                <a:xfrm>
                  <a:off x="0" y="-1"/>
                  <a:ext cx="5380011" cy="923230"/>
                </a:xfrm>
                <a:custGeom>
                  <a:avLst/>
                  <a:gdLst/>
                  <a:ahLst/>
                  <a:cxnLst/>
                  <a:rect l="l" t="t" r="r" b="b"/>
                  <a:pathLst>
                    <a:path w="5380011" h="790212">
                      <a:moveTo>
                        <a:pt x="5255551" y="790212"/>
                      </a:moveTo>
                      <a:lnTo>
                        <a:pt x="124460" y="790212"/>
                      </a:lnTo>
                      <a:cubicBezTo>
                        <a:pt x="55880" y="790212"/>
                        <a:pt x="0" y="734332"/>
                        <a:pt x="0" y="665752"/>
                      </a:cubicBezTo>
                      <a:lnTo>
                        <a:pt x="0" y="124460"/>
                      </a:lnTo>
                      <a:cubicBezTo>
                        <a:pt x="0" y="55880"/>
                        <a:pt x="55880" y="0"/>
                        <a:pt x="124460" y="0"/>
                      </a:cubicBezTo>
                      <a:lnTo>
                        <a:pt x="5255551" y="0"/>
                      </a:lnTo>
                      <a:cubicBezTo>
                        <a:pt x="5324131" y="0"/>
                        <a:pt x="5380011" y="55880"/>
                        <a:pt x="5380011" y="124460"/>
                      </a:cubicBezTo>
                      <a:lnTo>
                        <a:pt x="5380011" y="665752"/>
                      </a:lnTo>
                      <a:cubicBezTo>
                        <a:pt x="5380011" y="734332"/>
                        <a:pt x="5324131" y="790212"/>
                        <a:pt x="5255551" y="790212"/>
                      </a:cubicBezTo>
                      <a:close/>
                    </a:path>
                  </a:pathLst>
                </a:custGeom>
                <a:grpFill/>
              </p:spPr>
              <p:txBody>
                <a:bodyPr/>
                <a:lstStyle/>
                <a:p>
                  <a:endParaRPr lang="en-US"/>
                </a:p>
              </p:txBody>
            </p:sp>
          </p:grpSp>
          <p:sp>
            <p:nvSpPr>
              <p:cNvPr id="13" name="TextBox 13"/>
              <p:cNvSpPr txBox="1"/>
              <p:nvPr/>
            </p:nvSpPr>
            <p:spPr>
              <a:xfrm>
                <a:off x="422556" y="9206677"/>
                <a:ext cx="4005431" cy="620619"/>
              </a:xfrm>
              <a:prstGeom prst="rect">
                <a:avLst/>
              </a:prstGeom>
            </p:spPr>
            <p:txBody>
              <a:bodyPr wrap="square" lIns="0" tIns="0" rIns="0" bIns="0" rtlCol="0" anchor="t">
                <a:spAutoFit/>
              </a:bodyPr>
              <a:lstStyle/>
              <a:p>
                <a:pPr algn="ctr">
                  <a:lnSpc>
                    <a:spcPts val="2519"/>
                  </a:lnSpc>
                  <a:spcBef>
                    <a:spcPct val="0"/>
                  </a:spcBef>
                </a:pPr>
                <a:r>
                  <a:rPr lang="en-US" sz="1799" dirty="0">
                    <a:latin typeface="Open Sans Bold"/>
                  </a:rPr>
                  <a:t>Bruner et al. 2021, Howie et al. 2020, Cronin &amp; Allen 2018</a:t>
                </a:r>
              </a:p>
            </p:txBody>
          </p:sp>
        </p:grpSp>
        <p:sp>
          <p:nvSpPr>
            <p:cNvPr id="2" name="TextBox 1">
              <a:extLst>
                <a:ext uri="{FF2B5EF4-FFF2-40B4-BE49-F238E27FC236}">
                  <a16:creationId xmlns:a16="http://schemas.microsoft.com/office/drawing/2014/main" id="{BEEB701A-EDA1-0315-FA59-216528BB64CA}"/>
                </a:ext>
              </a:extLst>
            </p:cNvPr>
            <p:cNvSpPr txBox="1"/>
            <p:nvPr/>
          </p:nvSpPr>
          <p:spPr>
            <a:xfrm>
              <a:off x="508140" y="8670845"/>
              <a:ext cx="2077473" cy="385683"/>
            </a:xfrm>
            <a:prstGeom prst="rect">
              <a:avLst/>
            </a:prstGeom>
            <a:noFill/>
          </p:spPr>
          <p:txBody>
            <a:bodyPr wrap="square">
              <a:spAutoFit/>
            </a:bodyPr>
            <a:lstStyle/>
            <a:p>
              <a:pPr>
                <a:lnSpc>
                  <a:spcPts val="2347"/>
                </a:lnSpc>
              </a:pPr>
              <a:r>
                <a:rPr lang="en-US" b="1" dirty="0">
                  <a:latin typeface="Open Sans Bold"/>
                </a:rPr>
                <a:t>KEY REFERENCES</a:t>
              </a:r>
              <a:endParaRPr lang="en-US" sz="1800" b="1" dirty="0">
                <a:latin typeface="Open Sans Bold"/>
              </a:endParaRPr>
            </a:p>
          </p:txBody>
        </p:sp>
      </p:grpSp>
      <p:sp>
        <p:nvSpPr>
          <p:cNvPr id="6" name="TextBox 17">
            <a:extLst>
              <a:ext uri="{FF2B5EF4-FFF2-40B4-BE49-F238E27FC236}">
                <a16:creationId xmlns:a16="http://schemas.microsoft.com/office/drawing/2014/main" id="{72800ABD-7D33-2999-F093-297FFFCDFCB8}"/>
              </a:ext>
            </a:extLst>
          </p:cNvPr>
          <p:cNvSpPr txBox="1"/>
          <p:nvPr/>
        </p:nvSpPr>
        <p:spPr>
          <a:xfrm>
            <a:off x="600970" y="2742019"/>
            <a:ext cx="5305984" cy="553998"/>
          </a:xfrm>
          <a:prstGeom prst="rect">
            <a:avLst/>
          </a:prstGeom>
        </p:spPr>
        <p:txBody>
          <a:bodyPr wrap="square" lIns="0" tIns="0" rIns="0" bIns="0" rtlCol="0" anchor="t">
            <a:spAutoFit/>
          </a:bodyPr>
          <a:lstStyle/>
          <a:p>
            <a:pPr algn="ctr"/>
            <a:r>
              <a:rPr lang="en-US" sz="3600" dirty="0">
                <a:latin typeface="Canva Sans Bold"/>
              </a:rPr>
              <a:t>INDIVIDUAL BENEFITS</a:t>
            </a:r>
          </a:p>
        </p:txBody>
      </p:sp>
      <p:sp>
        <p:nvSpPr>
          <p:cNvPr id="7" name="TextBox 17">
            <a:extLst>
              <a:ext uri="{FF2B5EF4-FFF2-40B4-BE49-F238E27FC236}">
                <a16:creationId xmlns:a16="http://schemas.microsoft.com/office/drawing/2014/main" id="{C1A744E3-5652-5582-05E0-2CA79D5E70B8}"/>
              </a:ext>
            </a:extLst>
          </p:cNvPr>
          <p:cNvSpPr txBox="1"/>
          <p:nvPr/>
        </p:nvSpPr>
        <p:spPr>
          <a:xfrm>
            <a:off x="6558578" y="2742019"/>
            <a:ext cx="5305984" cy="553998"/>
          </a:xfrm>
          <a:prstGeom prst="rect">
            <a:avLst/>
          </a:prstGeom>
        </p:spPr>
        <p:txBody>
          <a:bodyPr wrap="square" lIns="0" tIns="0" rIns="0" bIns="0" rtlCol="0" anchor="t">
            <a:spAutoFit/>
          </a:bodyPr>
          <a:lstStyle/>
          <a:p>
            <a:pPr algn="ctr"/>
            <a:r>
              <a:rPr lang="en-US" sz="3600" dirty="0">
                <a:latin typeface="Canva Sans Bold"/>
              </a:rPr>
              <a:t>COMMUNITY BENEFITS</a:t>
            </a:r>
          </a:p>
        </p:txBody>
      </p:sp>
      <p:sp>
        <p:nvSpPr>
          <p:cNvPr id="14" name="Freeform 15">
            <a:extLst>
              <a:ext uri="{FF2B5EF4-FFF2-40B4-BE49-F238E27FC236}">
                <a16:creationId xmlns:a16="http://schemas.microsoft.com/office/drawing/2014/main" id="{6583BDAF-3939-6906-CEBF-5A27E194C8E3}"/>
              </a:ext>
            </a:extLst>
          </p:cNvPr>
          <p:cNvSpPr/>
          <p:nvPr/>
        </p:nvSpPr>
        <p:spPr>
          <a:xfrm>
            <a:off x="5687492" y="7893159"/>
            <a:ext cx="6510728" cy="2079877"/>
          </a:xfrm>
          <a:custGeom>
            <a:avLst/>
            <a:gdLst/>
            <a:ahLst/>
            <a:cxnLst/>
            <a:rect l="l" t="t" r="r" b="b"/>
            <a:pathLst>
              <a:path w="7807498" h="1801750">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solidFill>
            <a:srgbClr val="8FB486"/>
          </a:solidFill>
        </p:spPr>
        <p:txBody>
          <a:bodyPr/>
          <a:lstStyle/>
          <a:p>
            <a:endParaRPr lang="en-US"/>
          </a:p>
        </p:txBody>
      </p:sp>
      <p:sp>
        <p:nvSpPr>
          <p:cNvPr id="22" name="TextBox 16">
            <a:extLst>
              <a:ext uri="{FF2B5EF4-FFF2-40B4-BE49-F238E27FC236}">
                <a16:creationId xmlns:a16="http://schemas.microsoft.com/office/drawing/2014/main" id="{2C212BA5-FF1F-E9FC-5A84-58B18B4BBC72}"/>
              </a:ext>
            </a:extLst>
          </p:cNvPr>
          <p:cNvSpPr txBox="1"/>
          <p:nvPr/>
        </p:nvSpPr>
        <p:spPr>
          <a:xfrm>
            <a:off x="6007422" y="8125022"/>
            <a:ext cx="5870867" cy="1477328"/>
          </a:xfrm>
          <a:prstGeom prst="rect">
            <a:avLst/>
          </a:prstGeom>
        </p:spPr>
        <p:txBody>
          <a:bodyPr wrap="square" lIns="0" tIns="0" rIns="0" bIns="0" rtlCol="0" anchor="t">
            <a:spAutoFit/>
          </a:bodyPr>
          <a:lstStyle/>
          <a:p>
            <a:pPr algn="ctr">
              <a:spcBef>
                <a:spcPct val="0"/>
              </a:spcBef>
            </a:pPr>
            <a:r>
              <a:rPr lang="en-US" sz="2400" dirty="0">
                <a:latin typeface="Open Sans Bold" panose="020B0806030504020204" charset="0"/>
                <a:ea typeface="Open Sans Bold" panose="020B0806030504020204" charset="0"/>
                <a:cs typeface="Open Sans Bold" panose="020B0806030504020204" charset="0"/>
              </a:rPr>
              <a:t>Through youth sports programming, Parks and Recreation agencies create positive, fun, &amp; productive leisure opportunities for young people.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a:off x="-657879" y="3278530"/>
            <a:ext cx="5933397" cy="5933397"/>
            <a:chOff x="0" y="0"/>
            <a:chExt cx="6350000" cy="6350000"/>
          </a:xfrm>
        </p:grpSpPr>
        <p:sp>
          <p:nvSpPr>
            <p:cNvPr id="5"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46" r="-25046"/>
              </a:stretch>
            </a:blipFill>
          </p:spPr>
          <p:txBody>
            <a:bodyPr/>
            <a:lstStyle/>
            <a:p>
              <a:endParaRPr lang="en-US"/>
            </a:p>
          </p:txBody>
        </p:sp>
        <p:sp>
          <p:nvSpPr>
            <p:cNvPr id="6"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11" name="Freeform 11"/>
          <p:cNvSpPr/>
          <p:nvPr/>
        </p:nvSpPr>
        <p:spPr>
          <a:xfrm>
            <a:off x="-97441" y="6740"/>
            <a:ext cx="1644318" cy="1644318"/>
          </a:xfrm>
          <a:custGeom>
            <a:avLst/>
            <a:gdLst/>
            <a:ahLst/>
            <a:cxnLst/>
            <a:rect l="l" t="t" r="r" b="b"/>
            <a:pathLst>
              <a:path w="1644318" h="1644318">
                <a:moveTo>
                  <a:pt x="0" y="0"/>
                </a:moveTo>
                <a:lnTo>
                  <a:pt x="1644319" y="0"/>
                </a:lnTo>
                <a:lnTo>
                  <a:pt x="1644319" y="1644318"/>
                </a:lnTo>
                <a:lnTo>
                  <a:pt x="0" y="1644318"/>
                </a:lnTo>
                <a:lnTo>
                  <a:pt x="0" y="0"/>
                </a:lnTo>
                <a:close/>
              </a:path>
            </a:pathLst>
          </a:custGeom>
          <a:blipFill>
            <a:blip r:embed="rId3"/>
            <a:stretch>
              <a:fillRect/>
            </a:stretch>
          </a:blipFill>
        </p:spPr>
        <p:txBody>
          <a:bodyPr/>
          <a:lstStyle/>
          <a:p>
            <a:endParaRPr lang="en-US"/>
          </a:p>
        </p:txBody>
      </p:sp>
      <p:grpSp>
        <p:nvGrpSpPr>
          <p:cNvPr id="14" name="Group 14"/>
          <p:cNvGrpSpPr/>
          <p:nvPr/>
        </p:nvGrpSpPr>
        <p:grpSpPr>
          <a:xfrm>
            <a:off x="5008376" y="3306195"/>
            <a:ext cx="8092570" cy="3208905"/>
            <a:chOff x="0" y="0"/>
            <a:chExt cx="7807497" cy="1801750"/>
          </a:xfrm>
          <a:solidFill>
            <a:srgbClr val="8FB486"/>
          </a:solidFill>
        </p:grpSpPr>
        <p:sp>
          <p:nvSpPr>
            <p:cNvPr id="15" name="Freeform 15"/>
            <p:cNvSpPr/>
            <p:nvPr/>
          </p:nvSpPr>
          <p:spPr>
            <a:xfrm>
              <a:off x="0" y="0"/>
              <a:ext cx="7807498" cy="1801750"/>
            </a:xfrm>
            <a:custGeom>
              <a:avLst/>
              <a:gdLst/>
              <a:ahLst/>
              <a:cxnLst/>
              <a:rect l="l" t="t" r="r" b="b"/>
              <a:pathLst>
                <a:path w="7807498" h="1801750">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grpFill/>
          </p:spPr>
          <p:txBody>
            <a:bodyPr/>
            <a:lstStyle/>
            <a:p>
              <a:endParaRPr lang="en-US"/>
            </a:p>
          </p:txBody>
        </p:sp>
      </p:grpSp>
      <p:sp>
        <p:nvSpPr>
          <p:cNvPr id="16" name="TextBox 16"/>
          <p:cNvSpPr txBox="1"/>
          <p:nvPr/>
        </p:nvSpPr>
        <p:spPr>
          <a:xfrm>
            <a:off x="5417882" y="5032184"/>
            <a:ext cx="7147081" cy="1107996"/>
          </a:xfrm>
          <a:prstGeom prst="rect">
            <a:avLst/>
          </a:prstGeom>
        </p:spPr>
        <p:txBody>
          <a:bodyPr wrap="square" lIns="0" tIns="0" rIns="0" bIns="0" rtlCol="0" anchor="t">
            <a:spAutoFit/>
          </a:bodyPr>
          <a:lstStyle/>
          <a:p>
            <a:pPr>
              <a:spcBef>
                <a:spcPct val="0"/>
              </a:spcBef>
            </a:pPr>
            <a:r>
              <a:rPr lang="en-US" sz="2400" dirty="0">
                <a:latin typeface="Open Sans Bold"/>
              </a:rPr>
              <a:t>Parks and recreation agencies combat social isolation and its related health effects by creating opportunities for:</a:t>
            </a:r>
          </a:p>
        </p:txBody>
      </p:sp>
      <p:grpSp>
        <p:nvGrpSpPr>
          <p:cNvPr id="17" name="Group 17"/>
          <p:cNvGrpSpPr>
            <a:grpSpLocks noChangeAspect="1"/>
          </p:cNvGrpSpPr>
          <p:nvPr/>
        </p:nvGrpSpPr>
        <p:grpSpPr>
          <a:xfrm>
            <a:off x="13577987" y="1943100"/>
            <a:ext cx="5933397" cy="5933397"/>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40169" r="-9643"/>
              </a:stretch>
            </a:blipFill>
          </p:spPr>
          <p:txBody>
            <a:bodyPr/>
            <a:lstStyle/>
            <a:p>
              <a:endParaRPr lang="en-US"/>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20" name="TextBox 20"/>
          <p:cNvSpPr txBox="1"/>
          <p:nvPr/>
        </p:nvSpPr>
        <p:spPr>
          <a:xfrm>
            <a:off x="5642636" y="404563"/>
            <a:ext cx="10210068" cy="2492990"/>
          </a:xfrm>
          <a:prstGeom prst="rect">
            <a:avLst/>
          </a:prstGeom>
        </p:spPr>
        <p:txBody>
          <a:bodyPr wrap="square" lIns="0" tIns="0" rIns="0" bIns="0" rtlCol="0" anchor="t">
            <a:spAutoFit/>
          </a:bodyPr>
          <a:lstStyle/>
          <a:p>
            <a:pPr algn="ctr"/>
            <a:r>
              <a:rPr lang="en-US" sz="5400" dirty="0">
                <a:latin typeface="Nunito Sans Heavy"/>
              </a:rPr>
              <a:t>Health &amp; Wellness Benefits of </a:t>
            </a:r>
            <a:r>
              <a:rPr lang="en-US" sz="5400" dirty="0">
                <a:solidFill>
                  <a:srgbClr val="007033"/>
                </a:solidFill>
                <a:latin typeface="Nunito Sans Heavy"/>
              </a:rPr>
              <a:t>Social Connection </a:t>
            </a:r>
            <a:r>
              <a:rPr lang="en-US" sz="5400" dirty="0">
                <a:latin typeface="Nunito Sans Heavy"/>
              </a:rPr>
              <a:t>for Aging Populations</a:t>
            </a:r>
          </a:p>
        </p:txBody>
      </p:sp>
      <p:sp>
        <p:nvSpPr>
          <p:cNvPr id="23" name="TextBox 23"/>
          <p:cNvSpPr txBox="1"/>
          <p:nvPr/>
        </p:nvSpPr>
        <p:spPr>
          <a:xfrm>
            <a:off x="5509571" y="6742011"/>
            <a:ext cx="7901629" cy="3137975"/>
          </a:xfrm>
          <a:prstGeom prst="rect">
            <a:avLst/>
          </a:prstGeom>
        </p:spPr>
        <p:txBody>
          <a:bodyPr wrap="square" lIns="0" tIns="0" rIns="0" bIns="0" rtlCol="0" anchor="t">
            <a:spAutoFit/>
          </a:bodyPr>
          <a:lstStyle/>
          <a:p>
            <a:pPr marL="457377" lvl="1" indent="-228688">
              <a:lnSpc>
                <a:spcPts val="2965"/>
              </a:lnSpc>
              <a:spcAft>
                <a:spcPts val="600"/>
              </a:spcAft>
              <a:buFont typeface="Arial"/>
              <a:buChar char="•"/>
            </a:pPr>
            <a:r>
              <a:rPr lang="en-US" sz="2400" dirty="0">
                <a:latin typeface="Open Sans Bold"/>
              </a:rPr>
              <a:t>Meaningful engagement</a:t>
            </a:r>
          </a:p>
          <a:p>
            <a:pPr marL="457377" lvl="1" indent="-228688">
              <a:lnSpc>
                <a:spcPts val="2965"/>
              </a:lnSpc>
              <a:spcAft>
                <a:spcPts val="600"/>
              </a:spcAft>
              <a:buFont typeface="Arial"/>
              <a:buChar char="•"/>
            </a:pPr>
            <a:r>
              <a:rPr lang="en-US" sz="2400" dirty="0">
                <a:latin typeface="Open Sans Bold"/>
              </a:rPr>
              <a:t>Shared activities involving increased movement</a:t>
            </a:r>
          </a:p>
          <a:p>
            <a:pPr marL="457377" lvl="1" indent="-228688">
              <a:lnSpc>
                <a:spcPts val="2965"/>
              </a:lnSpc>
              <a:spcAft>
                <a:spcPts val="600"/>
              </a:spcAft>
              <a:buFont typeface="Arial"/>
              <a:buChar char="•"/>
            </a:pPr>
            <a:r>
              <a:rPr lang="en-US" sz="2400" dirty="0">
                <a:latin typeface="Open Sans Bold"/>
              </a:rPr>
              <a:t>Connection in greenspace</a:t>
            </a:r>
          </a:p>
          <a:p>
            <a:pPr marL="457377" lvl="1" indent="-228688">
              <a:lnSpc>
                <a:spcPts val="2965"/>
              </a:lnSpc>
              <a:spcAft>
                <a:spcPts val="600"/>
              </a:spcAft>
              <a:buFont typeface="Arial"/>
              <a:buChar char="•"/>
            </a:pPr>
            <a:r>
              <a:rPr lang="en-US" sz="2400" dirty="0">
                <a:latin typeface="Open Sans Bold"/>
              </a:rPr>
              <a:t>Peer support &amp; empowerment</a:t>
            </a:r>
          </a:p>
          <a:p>
            <a:pPr marL="457377" lvl="1" indent="-228688">
              <a:lnSpc>
                <a:spcPts val="2965"/>
              </a:lnSpc>
              <a:spcAft>
                <a:spcPts val="600"/>
              </a:spcAft>
              <a:buFont typeface="Arial"/>
              <a:buChar char="•"/>
            </a:pPr>
            <a:r>
              <a:rPr lang="en-US" sz="2400" dirty="0">
                <a:latin typeface="Open Sans Bold"/>
              </a:rPr>
              <a:t>Technology integration</a:t>
            </a:r>
          </a:p>
          <a:p>
            <a:pPr marL="457377" lvl="1" indent="-228688">
              <a:lnSpc>
                <a:spcPts val="2965"/>
              </a:lnSpc>
              <a:spcAft>
                <a:spcPts val="600"/>
              </a:spcAft>
              <a:buFont typeface="Arial"/>
              <a:buChar char="•"/>
            </a:pPr>
            <a:r>
              <a:rPr lang="en-US" sz="2400" dirty="0">
                <a:latin typeface="Open Sans Bold"/>
              </a:rPr>
              <a:t>Structured socialization</a:t>
            </a:r>
          </a:p>
          <a:p>
            <a:pPr marL="457377" lvl="1" indent="-228688">
              <a:lnSpc>
                <a:spcPts val="2965"/>
              </a:lnSpc>
              <a:spcBef>
                <a:spcPct val="0"/>
              </a:spcBef>
              <a:spcAft>
                <a:spcPts val="600"/>
              </a:spcAft>
              <a:buFont typeface="Arial"/>
              <a:buChar char="•"/>
            </a:pPr>
            <a:r>
              <a:rPr lang="en-US" sz="2400" dirty="0">
                <a:latin typeface="Open Sans Bold"/>
              </a:rPr>
              <a:t>Intergenerational connections</a:t>
            </a:r>
          </a:p>
        </p:txBody>
      </p:sp>
      <p:sp>
        <p:nvSpPr>
          <p:cNvPr id="24" name="TextBox 24"/>
          <p:cNvSpPr txBox="1"/>
          <p:nvPr/>
        </p:nvSpPr>
        <p:spPr>
          <a:xfrm>
            <a:off x="5419174" y="3541573"/>
            <a:ext cx="7400176" cy="1115690"/>
          </a:xfrm>
          <a:prstGeom prst="rect">
            <a:avLst/>
          </a:prstGeom>
        </p:spPr>
        <p:txBody>
          <a:bodyPr lIns="0" tIns="0" rIns="0" bIns="0" rtlCol="0" anchor="t">
            <a:spAutoFit/>
          </a:bodyPr>
          <a:lstStyle/>
          <a:p>
            <a:pPr>
              <a:lnSpc>
                <a:spcPts val="2862"/>
              </a:lnSpc>
              <a:spcBef>
                <a:spcPct val="0"/>
              </a:spcBef>
            </a:pPr>
            <a:r>
              <a:rPr lang="en-US" sz="2800" dirty="0">
                <a:latin typeface="Open Sans Bold"/>
              </a:rPr>
              <a:t>Social isolation affects a significant portion of the older adult population and is a serious health concern.</a:t>
            </a:r>
          </a:p>
        </p:txBody>
      </p:sp>
      <p:sp>
        <p:nvSpPr>
          <p:cNvPr id="25" name="Freeform 25"/>
          <p:cNvSpPr/>
          <p:nvPr/>
        </p:nvSpPr>
        <p:spPr>
          <a:xfrm>
            <a:off x="1546878" y="415383"/>
            <a:ext cx="3579940" cy="1024758"/>
          </a:xfrm>
          <a:custGeom>
            <a:avLst/>
            <a:gdLst/>
            <a:ahLst/>
            <a:cxnLst/>
            <a:rect l="l" t="t" r="r" b="b"/>
            <a:pathLst>
              <a:path w="3579940" h="1024758">
                <a:moveTo>
                  <a:pt x="0" y="0"/>
                </a:moveTo>
                <a:lnTo>
                  <a:pt x="3579940" y="0"/>
                </a:lnTo>
                <a:lnTo>
                  <a:pt x="3579940" y="1024758"/>
                </a:lnTo>
                <a:lnTo>
                  <a:pt x="0" y="1024758"/>
                </a:lnTo>
                <a:lnTo>
                  <a:pt x="0" y="0"/>
                </a:lnTo>
                <a:close/>
              </a:path>
            </a:pathLst>
          </a:custGeom>
          <a:blipFill>
            <a:blip r:embed="rId5"/>
            <a:stretch>
              <a:fillRect/>
            </a:stretch>
          </a:blipFill>
        </p:spPr>
        <p:txBody>
          <a:bodyPr/>
          <a:lstStyle/>
          <a:p>
            <a:endParaRPr lang="en-US"/>
          </a:p>
        </p:txBody>
      </p:sp>
      <p:grpSp>
        <p:nvGrpSpPr>
          <p:cNvPr id="7" name="Group 6">
            <a:extLst>
              <a:ext uri="{FF2B5EF4-FFF2-40B4-BE49-F238E27FC236}">
                <a16:creationId xmlns:a16="http://schemas.microsoft.com/office/drawing/2014/main" id="{9265CFC2-1916-3A84-5A3C-01A3E53568E7}"/>
              </a:ext>
            </a:extLst>
          </p:cNvPr>
          <p:cNvGrpSpPr/>
          <p:nvPr/>
        </p:nvGrpSpPr>
        <p:grpSpPr>
          <a:xfrm>
            <a:off x="13100947" y="8617202"/>
            <a:ext cx="4791860" cy="1262784"/>
            <a:chOff x="13281127" y="8599601"/>
            <a:chExt cx="4791860" cy="1262784"/>
          </a:xfrm>
        </p:grpSpPr>
        <p:grpSp>
          <p:nvGrpSpPr>
            <p:cNvPr id="3" name="Group 2">
              <a:extLst>
                <a:ext uri="{FF2B5EF4-FFF2-40B4-BE49-F238E27FC236}">
                  <a16:creationId xmlns:a16="http://schemas.microsoft.com/office/drawing/2014/main" id="{843E1DFF-84DF-5389-F4D0-1233AB2B6044}"/>
                </a:ext>
              </a:extLst>
            </p:cNvPr>
            <p:cNvGrpSpPr/>
            <p:nvPr/>
          </p:nvGrpSpPr>
          <p:grpSpPr>
            <a:xfrm>
              <a:off x="13281127" y="8967683"/>
              <a:ext cx="4791860" cy="894702"/>
              <a:chOff x="-182539" y="9188554"/>
              <a:chExt cx="4791860" cy="894702"/>
            </a:xfrm>
          </p:grpSpPr>
          <p:grpSp>
            <p:nvGrpSpPr>
              <p:cNvPr id="12" name="Group 12"/>
              <p:cNvGrpSpPr/>
              <p:nvPr/>
            </p:nvGrpSpPr>
            <p:grpSpPr>
              <a:xfrm>
                <a:off x="-182539" y="9188554"/>
                <a:ext cx="4791860" cy="894702"/>
                <a:chOff x="-343028" y="-3903"/>
                <a:chExt cx="4430092" cy="827156"/>
              </a:xfrm>
              <a:solidFill>
                <a:schemeClr val="bg1">
                  <a:lumMod val="95000"/>
                </a:schemeClr>
              </a:solidFill>
            </p:grpSpPr>
            <p:sp>
              <p:nvSpPr>
                <p:cNvPr id="13" name="Freeform 13"/>
                <p:cNvSpPr/>
                <p:nvPr/>
              </p:nvSpPr>
              <p:spPr>
                <a:xfrm>
                  <a:off x="-343028" y="-3903"/>
                  <a:ext cx="4430092" cy="827156"/>
                </a:xfrm>
                <a:custGeom>
                  <a:avLst/>
                  <a:gdLst/>
                  <a:ahLst/>
                  <a:cxnLst/>
                  <a:rect l="l" t="t" r="r" b="b"/>
                  <a:pathLst>
                    <a:path w="3920487" h="790212">
                      <a:moveTo>
                        <a:pt x="3796026" y="790212"/>
                      </a:moveTo>
                      <a:lnTo>
                        <a:pt x="124460" y="790212"/>
                      </a:lnTo>
                      <a:cubicBezTo>
                        <a:pt x="55880" y="790212"/>
                        <a:pt x="0" y="734332"/>
                        <a:pt x="0" y="665752"/>
                      </a:cubicBezTo>
                      <a:lnTo>
                        <a:pt x="0" y="124460"/>
                      </a:lnTo>
                      <a:cubicBezTo>
                        <a:pt x="0" y="55880"/>
                        <a:pt x="55880" y="0"/>
                        <a:pt x="124460" y="0"/>
                      </a:cubicBezTo>
                      <a:lnTo>
                        <a:pt x="3796026" y="0"/>
                      </a:lnTo>
                      <a:cubicBezTo>
                        <a:pt x="3864606" y="0"/>
                        <a:pt x="3920487" y="55880"/>
                        <a:pt x="3920487" y="124460"/>
                      </a:cubicBezTo>
                      <a:lnTo>
                        <a:pt x="3920487" y="665752"/>
                      </a:lnTo>
                      <a:cubicBezTo>
                        <a:pt x="3920487" y="734332"/>
                        <a:pt x="3864606" y="790212"/>
                        <a:pt x="3796026" y="790212"/>
                      </a:cubicBezTo>
                      <a:close/>
                    </a:path>
                  </a:pathLst>
                </a:custGeom>
                <a:grpFill/>
              </p:spPr>
              <p:txBody>
                <a:bodyPr/>
                <a:lstStyle/>
                <a:p>
                  <a:endParaRPr lang="en-US"/>
                </a:p>
              </p:txBody>
            </p:sp>
          </p:grpSp>
          <p:sp>
            <p:nvSpPr>
              <p:cNvPr id="21" name="TextBox 21"/>
              <p:cNvSpPr txBox="1"/>
              <p:nvPr/>
            </p:nvSpPr>
            <p:spPr>
              <a:xfrm>
                <a:off x="-52466" y="9341543"/>
                <a:ext cx="4493614" cy="553357"/>
              </a:xfrm>
              <a:prstGeom prst="rect">
                <a:avLst/>
              </a:prstGeom>
            </p:spPr>
            <p:txBody>
              <a:bodyPr wrap="square" lIns="0" tIns="0" rIns="0" bIns="0" rtlCol="0" anchor="t">
                <a:spAutoFit/>
              </a:bodyPr>
              <a:lstStyle/>
              <a:p>
                <a:pPr algn="ctr">
                  <a:lnSpc>
                    <a:spcPts val="2161"/>
                  </a:lnSpc>
                  <a:spcBef>
                    <a:spcPct val="0"/>
                  </a:spcBef>
                </a:pPr>
                <a:r>
                  <a:rPr lang="en-US" dirty="0">
                    <a:latin typeface="Open Sans Bold"/>
                  </a:rPr>
                  <a:t>Bustamante et al. 2022, Danielsen et al. 2021, Barragan 2021, </a:t>
                </a:r>
                <a:r>
                  <a:rPr lang="en-US" dirty="0" err="1">
                    <a:latin typeface="Open Sans Bold"/>
                  </a:rPr>
                  <a:t>Heckel</a:t>
                </a:r>
                <a:r>
                  <a:rPr lang="en-US" dirty="0">
                    <a:latin typeface="Open Sans Bold"/>
                  </a:rPr>
                  <a:t> et al. 2023</a:t>
                </a:r>
              </a:p>
            </p:txBody>
          </p:sp>
        </p:grpSp>
        <p:sp>
          <p:nvSpPr>
            <p:cNvPr id="2" name="TextBox 1">
              <a:extLst>
                <a:ext uri="{FF2B5EF4-FFF2-40B4-BE49-F238E27FC236}">
                  <a16:creationId xmlns:a16="http://schemas.microsoft.com/office/drawing/2014/main" id="{48C77006-D125-7E0A-8217-5BAAF46B376C}"/>
                </a:ext>
              </a:extLst>
            </p:cNvPr>
            <p:cNvSpPr txBox="1"/>
            <p:nvPr/>
          </p:nvSpPr>
          <p:spPr>
            <a:xfrm>
              <a:off x="13281127" y="8599601"/>
              <a:ext cx="2077473" cy="385683"/>
            </a:xfrm>
            <a:prstGeom prst="rect">
              <a:avLst/>
            </a:prstGeom>
            <a:noFill/>
          </p:spPr>
          <p:txBody>
            <a:bodyPr wrap="square">
              <a:spAutoFit/>
            </a:bodyPr>
            <a:lstStyle/>
            <a:p>
              <a:pPr>
                <a:lnSpc>
                  <a:spcPts val="2347"/>
                </a:lnSpc>
              </a:pPr>
              <a:r>
                <a:rPr lang="en-US" b="1" dirty="0">
                  <a:latin typeface="Open Sans Bold"/>
                </a:rPr>
                <a:t>KEY REFERENCES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1150</TotalTime>
  <Words>2611</Words>
  <Application>Microsoft Office PowerPoint</Application>
  <PresentationFormat>Custom</PresentationFormat>
  <Paragraphs>352</Paragraphs>
  <Slides>29</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Nunito Sans Heavy</vt:lpstr>
      <vt:lpstr>Canva Sans Bold</vt:lpstr>
      <vt:lpstr>Calibri</vt:lpstr>
      <vt:lpstr>Canva Sans</vt:lpstr>
      <vt:lpstr>Open Sans Light</vt:lpstr>
      <vt:lpstr>Open Sans Bold</vt:lpstr>
      <vt:lpstr>Bernoru SemiCondensed</vt:lpstr>
      <vt:lpstr>Aptos</vt:lpstr>
      <vt:lpstr>Open Sans</vt:lpstr>
      <vt:lpstr>Arial</vt:lpstr>
      <vt:lpstr>Office Theme</vt:lpstr>
      <vt:lpstr>PowerPoint Presentation</vt:lpstr>
      <vt:lpstr>PowerPoint Presentation</vt:lpstr>
      <vt:lpstr>PowerPoint Presentation</vt:lpstr>
      <vt:lpstr>The Health Benefits of Parks and Recreation  According to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Downstream Economic Benefits of Parks and Recreation  Evidence-Based Estimates</vt:lpstr>
      <vt:lpstr>PowerPoint Presentation</vt:lpstr>
      <vt:lpstr>PowerPoint Presentation</vt:lpstr>
      <vt:lpstr>PowerPoint Presentation</vt:lpstr>
      <vt:lpstr>Our Agency, Our Impact  How We Are Creating a Healthier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CHRP Draft _ April</dc:title>
  <dc:creator>BRYN SPIELVOGEL</dc:creator>
  <cp:lastModifiedBy>Lexi Golestani</cp:lastModifiedBy>
  <cp:revision>4</cp:revision>
  <dcterms:created xsi:type="dcterms:W3CDTF">2006-08-16T00:00:00Z</dcterms:created>
  <dcterms:modified xsi:type="dcterms:W3CDTF">2024-05-07T22:46:58Z</dcterms:modified>
  <dc:identifier>DAGCrz4TVKA</dc:identifier>
</cp:coreProperties>
</file>